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3.xml" ContentType="application/vnd.openxmlformats-officedocument.presentationml.notesSlide+xml"/>
  <Override PartName="/ppt/charts/chart1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2"/>
  </p:notesMasterIdLst>
  <p:sldIdLst>
    <p:sldId id="256" r:id="rId2"/>
    <p:sldId id="287" r:id="rId3"/>
    <p:sldId id="357" r:id="rId4"/>
    <p:sldId id="356" r:id="rId5"/>
    <p:sldId id="355" r:id="rId6"/>
    <p:sldId id="344" r:id="rId7"/>
    <p:sldId id="346" r:id="rId8"/>
    <p:sldId id="349" r:id="rId9"/>
    <p:sldId id="289" r:id="rId10"/>
    <p:sldId id="350" r:id="rId11"/>
    <p:sldId id="351" r:id="rId12"/>
    <p:sldId id="352" r:id="rId13"/>
    <p:sldId id="335" r:id="rId14"/>
    <p:sldId id="291" r:id="rId15"/>
    <p:sldId id="258" r:id="rId16"/>
    <p:sldId id="353" r:id="rId17"/>
    <p:sldId id="320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13" r:id="rId26"/>
    <p:sldId id="273" r:id="rId27"/>
    <p:sldId id="315" r:id="rId28"/>
    <p:sldId id="266" r:id="rId29"/>
    <p:sldId id="316" r:id="rId30"/>
    <p:sldId id="318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543" autoAdjust="0"/>
  </p:normalViewPr>
  <p:slideViewPr>
    <p:cSldViewPr>
      <p:cViewPr>
        <p:scale>
          <a:sx n="91" d="100"/>
          <a:sy n="91" d="100"/>
        </p:scale>
        <p:origin x="-2214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8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2021 год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40231962553002681"/>
          <c:y val="0.1125322364739173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49454949570843"/>
          <c:y val="0.24525055586647307"/>
          <c:w val="0.75215508509846862"/>
          <c:h val="0.637612103202768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5"/>
                <c:pt idx="0">
                  <c:v>2020 г. (факт)</c:v>
                </c:pt>
                <c:pt idx="1">
                  <c:v>2021 г. (факт)</c:v>
                </c:pt>
                <c:pt idx="2">
                  <c:v>2022 г. План</c:v>
                </c:pt>
                <c:pt idx="3">
                  <c:v>2023 г. Прогноз</c:v>
                </c:pt>
                <c:pt idx="4">
                  <c:v>2024г. Прогноз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8033.3</c:v>
                </c:pt>
                <c:pt idx="1">
                  <c:v>9655</c:v>
                </c:pt>
                <c:pt idx="2">
                  <c:v>8765</c:v>
                </c:pt>
                <c:pt idx="3">
                  <c:v>9044</c:v>
                </c:pt>
                <c:pt idx="4">
                  <c:v>9044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27410304"/>
        <c:axId val="227412992"/>
        <c:axId val="0"/>
      </c:bar3DChart>
      <c:catAx>
        <c:axId val="22741030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227412992"/>
        <c:crosses val="autoZero"/>
        <c:auto val="1"/>
        <c:lblAlgn val="ctr"/>
        <c:lblOffset val="100"/>
        <c:noMultiLvlLbl val="0"/>
      </c:catAx>
      <c:valAx>
        <c:axId val="227412992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extTo"/>
        <c:crossAx val="2274103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19286381658865"/>
          <c:y val="3.5909851824373652E-2"/>
          <c:w val="0.25441742811818724"/>
          <c:h val="8.2243686671349139E-2"/>
        </c:manualLayout>
      </c:layout>
      <c:overlay val="0"/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5"/>
          <c:y val="5.1764705882352942E-2"/>
          <c:w val="0.86250000000000004"/>
          <c:h val="0.771764705882347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00FF"/>
            </a:solidFill>
            <a:ln w="1369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1219120033660168E-3"/>
                  <c:y val="-3.2513222941074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336629199976281E-3"/>
                  <c:y val="-4.2486831376104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003576365931255E-3"/>
                  <c:y val="-2.3438909469064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728496724171629E-4"/>
                  <c:y val="-2.5775483069006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096411612659852E-4"/>
                  <c:y val="-1.8439714350894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190929855140788E-3"/>
                  <c:y val="-2.0870898600362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6926579311175652E-3"/>
                  <c:y val="-5.5608294792826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spPr>
              <a:noFill/>
              <a:ln w="27385">
                <a:noFill/>
              </a:ln>
            </c:spPr>
            <c:txPr>
              <a:bodyPr/>
              <a:lstStyle/>
              <a:p>
                <a:pPr>
                  <a:defRPr sz="1294" b="1" i="0" u="none" strike="noStrike" baseline="0">
                    <a:solidFill>
                      <a:srgbClr val="000066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2020 г. </c:v>
                </c:pt>
                <c:pt idx="1">
                  <c:v>2021г</c:v>
                </c:pt>
                <c:pt idx="2">
                  <c:v>2022 г. план</c:v>
                </c:pt>
                <c:pt idx="3">
                  <c:v>2023 г. прогноз</c:v>
                </c:pt>
                <c:pt idx="4">
                  <c:v>2024 г. прогноз</c:v>
                </c:pt>
              </c:strCache>
            </c:strRef>
          </c:cat>
          <c:val>
            <c:numRef>
              <c:f>Sheet1!$B$2:$F$2</c:f>
              <c:numCache>
                <c:formatCode>#,##0.0</c:formatCode>
                <c:ptCount val="5"/>
                <c:pt idx="0">
                  <c:v>13021</c:v>
                </c:pt>
                <c:pt idx="1">
                  <c:v>13436</c:v>
                </c:pt>
                <c:pt idx="2">
                  <c:v>13228</c:v>
                </c:pt>
                <c:pt idx="3">
                  <c:v>13259</c:v>
                </c:pt>
                <c:pt idx="4">
                  <c:v>13024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6296960"/>
        <c:axId val="246298496"/>
        <c:axId val="0"/>
      </c:bar3DChart>
      <c:catAx>
        <c:axId val="246296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9" b="1" i="0" u="none" strike="noStrike" baseline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46298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6298496"/>
        <c:scaling>
          <c:orientation val="minMax"/>
        </c:scaling>
        <c:delete val="0"/>
        <c:axPos val="l"/>
        <c:majorGridlines>
          <c:spPr>
            <a:ln w="3423">
              <a:solidFill>
                <a:schemeClr val="tx1"/>
              </a:solidFill>
              <a:prstDash val="solid"/>
            </a:ln>
          </c:spPr>
        </c:majorGridlines>
        <c:numFmt formatCode="#,##0.0" sourceLinked="1"/>
        <c:majorTickMark val="out"/>
        <c:minorTickMark val="none"/>
        <c:tickLblPos val="nextTo"/>
        <c:spPr>
          <a:ln w="34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1" b="1" i="0" u="none" strike="noStrike" baseline="0">
                <a:solidFill>
                  <a:srgbClr val="000066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46296960"/>
        <c:crosses val="autoZero"/>
        <c:crossBetween val="between"/>
      </c:valAx>
      <c:spPr>
        <a:noFill/>
        <a:ln w="2738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8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047356085669429E-2"/>
          <c:y val="0.18832801029039253"/>
          <c:w val="0.6752637440139706"/>
          <c:h val="0.801207139618260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1.9444446570914979E-2"/>
                  <c:y val="-1.92665684736795E-2"/>
                </c:manualLayout>
              </c:layout>
              <c:tx>
                <c:rich>
                  <a:bodyPr/>
                  <a:lstStyle/>
                  <a:p>
                    <a:pPr>
                      <a:defRPr b="0">
                        <a:solidFill>
                          <a:schemeClr val="bg2"/>
                        </a:solidFill>
                      </a:defRPr>
                    </a:pPr>
                    <a:r>
                      <a:rPr lang="ru-RU" b="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Налоговые </a:t>
                    </a:r>
                    <a:r>
                      <a:rPr lang="ru-RU" b="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доходы </a:t>
                    </a:r>
                  </a:p>
                  <a:p>
                    <a:pPr>
                      <a:defRPr b="0">
                        <a:solidFill>
                          <a:schemeClr val="bg2"/>
                        </a:solidFill>
                      </a:defRPr>
                    </a:pPr>
                    <a:r>
                      <a:rPr lang="ru-RU" b="1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4454,0</a:t>
                    </a:r>
                  </a:p>
                  <a:p>
                    <a:pPr>
                      <a:defRPr b="0">
                        <a:solidFill>
                          <a:schemeClr val="bg2"/>
                        </a:solidFill>
                      </a:defRPr>
                    </a:pPr>
                    <a:r>
                      <a:rPr lang="ru-RU" b="1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т.р.</a:t>
                    </a:r>
                    <a:endParaRPr lang="ru-RU" b="1" dirty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numFmt formatCode="General" sourceLinked="0"/>
              <c:spPr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Доходы на 2022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1"/>
                <c:pt idx="0">
                  <c:v>4454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5000002734033612E-2"/>
                  <c:y val="-2.6972983477455355E-2"/>
                </c:manualLayout>
              </c:layout>
              <c:tx>
                <c:rich>
                  <a:bodyPr/>
                  <a:lstStyle/>
                  <a:p>
                    <a:pPr>
                      <a:defRPr b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dirty="0">
                        <a:solidFill>
                          <a:schemeClr val="bg2"/>
                        </a:solidFill>
                      </a:rPr>
                      <a:t>Неналоговые </a:t>
                    </a:r>
                    <a:r>
                      <a:rPr lang="ru-RU" b="0" dirty="0" smtClean="0">
                        <a:solidFill>
                          <a:schemeClr val="bg2"/>
                        </a:solidFill>
                      </a:rPr>
                      <a:t>доходы  </a:t>
                    </a:r>
                  </a:p>
                  <a:p>
                    <a:pPr>
                      <a:defRPr b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>
                        <a:solidFill>
                          <a:schemeClr val="bg2"/>
                        </a:solidFill>
                      </a:rPr>
                      <a:t>0,0</a:t>
                    </a:r>
                  </a:p>
                  <a:p>
                    <a:pPr>
                      <a:defRPr b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>
                        <a:solidFill>
                          <a:schemeClr val="bg2"/>
                        </a:solidFill>
                      </a:rPr>
                      <a:t> т.р.</a:t>
                    </a:r>
                    <a:endParaRPr lang="ru-RU" b="1" dirty="0">
                      <a:solidFill>
                        <a:schemeClr val="bg2"/>
                      </a:solidFill>
                    </a:endParaRPr>
                  </a:p>
                </c:rich>
              </c:tx>
              <c:numFmt formatCode="General" sourceLinked="0"/>
              <c:spPr/>
              <c:showLegendKey val="0"/>
              <c:showVal val="1"/>
              <c:showCatName val="0"/>
              <c:showSerName val="1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Доходы на 2022 год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.17638879881767272"/>
                  <c:y val="2.11930584465715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2"/>
                        </a:solidFill>
                      </a:rPr>
                      <a:t> </a:t>
                    </a:r>
                    <a:r>
                      <a:rPr lang="ru-RU" b="0" dirty="0" smtClean="0">
                        <a:solidFill>
                          <a:schemeClr val="bg2"/>
                        </a:solidFill>
                      </a:rPr>
                      <a:t>Безвозмездные поступления </a:t>
                    </a:r>
                    <a:endParaRPr lang="en-US" b="0" dirty="0" smtClean="0">
                      <a:solidFill>
                        <a:schemeClr val="bg2"/>
                      </a:solidFill>
                    </a:endParaRPr>
                  </a:p>
                  <a:p>
                    <a:r>
                      <a:rPr lang="ru-RU" b="1" dirty="0" smtClean="0">
                        <a:solidFill>
                          <a:schemeClr val="bg2"/>
                        </a:solidFill>
                      </a:rPr>
                      <a:t>8765,0</a:t>
                    </a:r>
                  </a:p>
                  <a:p>
                    <a:r>
                      <a:rPr lang="ru-RU" b="1" dirty="0" smtClean="0">
                        <a:solidFill>
                          <a:schemeClr val="bg2"/>
                        </a:solidFill>
                      </a:rPr>
                      <a:t> т.р.</a:t>
                    </a:r>
                    <a:endParaRPr lang="ru-RU" b="1" dirty="0">
                      <a:solidFill>
                        <a:schemeClr val="bg2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Доходы на 2022 год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1"/>
                <c:pt idx="0">
                  <c:v>8765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3746304"/>
        <c:axId val="263747072"/>
        <c:axId val="0"/>
      </c:bar3DChart>
      <c:catAx>
        <c:axId val="2637463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63747072"/>
        <c:crosses val="autoZero"/>
        <c:auto val="1"/>
        <c:lblAlgn val="ctr"/>
        <c:lblOffset val="100"/>
        <c:noMultiLvlLbl val="0"/>
      </c:catAx>
      <c:valAx>
        <c:axId val="263747072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263746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75905865547397E-2"/>
          <c:y val="3.3809681089880285E-2"/>
          <c:w val="0.96384818826890561"/>
          <c:h val="0.787667435525640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т.руб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5 390,3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617494310570823E-2"/>
                  <c:y val="-0.3017283581696014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3288,0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r>
                      <a:rPr lang="en-US" dirty="0" smtClean="0"/>
                      <a:t> </a:t>
                    </a:r>
                    <a:r>
                      <a:rPr lang="ru-RU" dirty="0" smtClean="0"/>
                      <a:t>454,3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8047711756102245E-3"/>
                  <c:y val="-9.95620877406539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4454,3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4454,3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2020 г. Факт</c:v>
                </c:pt>
                <c:pt idx="1">
                  <c:v>2021г. Факт</c:v>
                </c:pt>
                <c:pt idx="2">
                  <c:v>2022 г. план</c:v>
                </c:pt>
                <c:pt idx="3">
                  <c:v>2023 г. Прогноз</c:v>
                </c:pt>
                <c:pt idx="4">
                  <c:v>2024 г. 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5390.3</c:v>
                </c:pt>
                <c:pt idx="1">
                  <c:v>3288.2</c:v>
                </c:pt>
                <c:pt idx="2">
                  <c:v>4454.3</c:v>
                </c:pt>
                <c:pt idx="3">
                  <c:v>4454.3</c:v>
                </c:pt>
                <c:pt idx="4">
                  <c:v>4454.3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 к предыдущему году %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Лист1!$A$2:$A$6</c:f>
              <c:strCache>
                <c:ptCount val="5"/>
                <c:pt idx="0">
                  <c:v>2020 г. Факт</c:v>
                </c:pt>
                <c:pt idx="1">
                  <c:v>2021г. Факт</c:v>
                </c:pt>
                <c:pt idx="2">
                  <c:v>2022 г. план</c:v>
                </c:pt>
                <c:pt idx="3">
                  <c:v>2023 г. Прогноз</c:v>
                </c:pt>
                <c:pt idx="4">
                  <c:v>2024 г. Прогноз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1">
                  <c:v>0.61002170565645697</c:v>
                </c:pt>
                <c:pt idx="2">
                  <c:v>1.3546317133994283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64639616"/>
        <c:axId val="264641152"/>
      </c:barChart>
      <c:catAx>
        <c:axId val="2646396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64641152"/>
        <c:crosses val="autoZero"/>
        <c:auto val="1"/>
        <c:lblAlgn val="ctr"/>
        <c:lblOffset val="100"/>
        <c:noMultiLvlLbl val="0"/>
      </c:catAx>
      <c:valAx>
        <c:axId val="264641152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264639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 лиц (1395,0)</c:v>
                </c:pt>
                <c:pt idx="1">
                  <c:v>Налог на имущество физ лиц (250,0)</c:v>
                </c:pt>
                <c:pt idx="2">
                  <c:v>Земельный налог (2 539)</c:v>
                </c:pt>
                <c:pt idx="3">
                  <c:v>Государственна пошлина (20,0)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0.313</c:v>
                </c:pt>
                <c:pt idx="1">
                  <c:v>5.6000000000000001E-2</c:v>
                </c:pt>
                <c:pt idx="2">
                  <c:v>0.56999999999999995</c:v>
                </c:pt>
                <c:pt idx="3">
                  <c:v>4.0000000000000001E-3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Налог на доходы физ лиц (1395,0)</c:v>
                </c:pt>
                <c:pt idx="1">
                  <c:v>Налог на имущество физ лиц (250,0)</c:v>
                </c:pt>
                <c:pt idx="2">
                  <c:v>Земельный налог (2 539)</c:v>
                </c:pt>
                <c:pt idx="3">
                  <c:v>Государственна пошлина (20,0)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72122362748254"/>
          <c:y val="3.0423702921897611E-2"/>
          <c:w val="0.87652144833369938"/>
          <c:h val="0.71817159204532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2.0833333333333494E-3"/>
                  <c:y val="-0.190625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833333333333494E-3"/>
                  <c:y val="-0.212500000000000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333333333333367E-3"/>
                  <c:y val="-0.18437499999999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3333333333333367E-3"/>
                  <c:y val="-0.212500000000000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833333333333412E-2"/>
                  <c:y val="-0.221874999999999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2020 г. Факт </c:v>
                </c:pt>
                <c:pt idx="1">
                  <c:v>2021 г. Факт </c:v>
                </c:pt>
                <c:pt idx="2">
                  <c:v>2022 г. План</c:v>
                </c:pt>
                <c:pt idx="3">
                  <c:v>2023 г. Прогноз</c:v>
                </c:pt>
                <c:pt idx="4">
                  <c:v>2024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1117</c:v>
                </c:pt>
                <c:pt idx="1">
                  <c:v>1088</c:v>
                </c:pt>
                <c:pt idx="2">
                  <c:v>1395</c:v>
                </c:pt>
                <c:pt idx="3">
                  <c:v>1395</c:v>
                </c:pt>
                <c:pt idx="4">
                  <c:v>1395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3264896"/>
        <c:axId val="263319936"/>
      </c:barChart>
      <c:catAx>
        <c:axId val="2632648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63319936"/>
        <c:crosses val="autoZero"/>
        <c:auto val="1"/>
        <c:lblAlgn val="ctr"/>
        <c:lblOffset val="100"/>
        <c:noMultiLvlLbl val="0"/>
      </c:catAx>
      <c:valAx>
        <c:axId val="263319936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632648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72122362748258"/>
          <c:y val="3.0423702921897611E-2"/>
          <c:w val="0.87652144833369972"/>
          <c:h val="0.71817159204532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2.0833333333333502E-3"/>
                  <c:y val="-0.190625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833333333333502E-3"/>
                  <c:y val="-0.212500000000000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333333333333367E-3"/>
                  <c:y val="-0.18437499999999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3333333333333367E-3"/>
                  <c:y val="-0.212500000000000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833333333333412E-2"/>
                  <c:y val="-0.221874999999999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2020 г. Факт</c:v>
                </c:pt>
                <c:pt idx="1">
                  <c:v>2021 г. Факт </c:v>
                </c:pt>
                <c:pt idx="2">
                  <c:v>2022 г. План</c:v>
                </c:pt>
                <c:pt idx="3">
                  <c:v>2023 г. Прогноз</c:v>
                </c:pt>
                <c:pt idx="4">
                  <c:v>2024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381</c:v>
                </c:pt>
                <c:pt idx="1">
                  <c:v>236.2</c:v>
                </c:pt>
                <c:pt idx="2">
                  <c:v>250</c:v>
                </c:pt>
                <c:pt idx="3">
                  <c:v>250</c:v>
                </c:pt>
                <c:pt idx="4">
                  <c:v>250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3431296"/>
        <c:axId val="264674688"/>
      </c:barChart>
      <c:catAx>
        <c:axId val="2634312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64674688"/>
        <c:crosses val="autoZero"/>
        <c:auto val="1"/>
        <c:lblAlgn val="ctr"/>
        <c:lblOffset val="100"/>
        <c:noMultiLvlLbl val="0"/>
      </c:catAx>
      <c:valAx>
        <c:axId val="264674688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634312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72122362748263"/>
          <c:y val="3.0423702921897611E-2"/>
          <c:w val="0.87652144833369994"/>
          <c:h val="0.71817159204532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2.0833333333333515E-3"/>
                  <c:y val="-0.190625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833333333333515E-3"/>
                  <c:y val="-0.212500000000000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333333333333367E-3"/>
                  <c:y val="-0.18437499999999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3333333333333367E-3"/>
                  <c:y val="-0.212500000000000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833333333333412E-2"/>
                  <c:y val="-0.221874999999999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2020г. Факт</c:v>
                </c:pt>
                <c:pt idx="1">
                  <c:v>2021 г. Факт </c:v>
                </c:pt>
                <c:pt idx="2">
                  <c:v>2022 г. План</c:v>
                </c:pt>
                <c:pt idx="3">
                  <c:v>2023 г. Прогноз</c:v>
                </c:pt>
                <c:pt idx="4">
                  <c:v>2024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3554.5</c:v>
                </c:pt>
                <c:pt idx="1">
                  <c:v>1515</c:v>
                </c:pt>
                <c:pt idx="2">
                  <c:v>2539</c:v>
                </c:pt>
                <c:pt idx="3">
                  <c:v>2539</c:v>
                </c:pt>
                <c:pt idx="4">
                  <c:v>2539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5623040"/>
        <c:axId val="265634176"/>
      </c:barChart>
      <c:catAx>
        <c:axId val="2656230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65634176"/>
        <c:crosses val="autoZero"/>
        <c:auto val="1"/>
        <c:lblAlgn val="ctr"/>
        <c:lblOffset val="100"/>
        <c:noMultiLvlLbl val="0"/>
      </c:catAx>
      <c:valAx>
        <c:axId val="265634176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656230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1728395061728392E-3"/>
                  <c:y val="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361E-3"/>
                  <c:y val="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aseline="0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2021год (факт)</c:v>
                </c:pt>
                <c:pt idx="2">
                  <c:v>2022 год план</c:v>
                </c:pt>
                <c:pt idx="3">
                  <c:v>2023 год прогноз</c:v>
                </c:pt>
                <c:pt idx="4">
                  <c:v>2024год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46.9</c:v>
                </c:pt>
                <c:pt idx="1">
                  <c:v>126.4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1.8518518518518583E-2"/>
                  <c:y val="-0.246930874158714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182E-3"/>
                  <c:y val="-8.1374947165940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342E-3"/>
                  <c:y val="-9.2599077809518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802469135802545E-2"/>
                  <c:y val="-0.10662924111399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77777777778043E-2"/>
                  <c:y val="-0.10662924111399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aseline="0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2021год (факт)</c:v>
                </c:pt>
                <c:pt idx="2">
                  <c:v>2022 год план</c:v>
                </c:pt>
                <c:pt idx="3">
                  <c:v>2023 год прогноз</c:v>
                </c:pt>
                <c:pt idx="4">
                  <c:v>2024год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2461184"/>
        <c:axId val="144375808"/>
        <c:axId val="0"/>
      </c:bar3DChart>
      <c:catAx>
        <c:axId val="142461184"/>
        <c:scaling>
          <c:orientation val="minMax"/>
        </c:scaling>
        <c:delete val="0"/>
        <c:axPos val="b"/>
        <c:majorTickMark val="out"/>
        <c:minorTickMark val="none"/>
        <c:tickLblPos val="nextTo"/>
        <c:crossAx val="144375808"/>
        <c:crosses val="autoZero"/>
        <c:auto val="1"/>
        <c:lblAlgn val="ctr"/>
        <c:lblOffset val="100"/>
        <c:noMultiLvlLbl val="0"/>
      </c:catAx>
      <c:valAx>
        <c:axId val="144375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461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99AFB-7C83-4858-B52F-E471FD80B07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EC8A47-EB9F-4D40-88B8-619AB6A1BF1D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доходы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C982D0-7178-4CE5-A2CB-9951D90BA94F}" type="parTrans" cxnId="{340686A2-C40C-4A50-B5A5-E42085D17DC1}">
      <dgm:prSet/>
      <dgm:spPr/>
      <dgm:t>
        <a:bodyPr/>
        <a:lstStyle/>
        <a:p>
          <a:endParaRPr lang="ru-RU" sz="1400"/>
        </a:p>
      </dgm:t>
    </dgm:pt>
    <dgm:pt modelId="{1C48BDB7-AA8F-470F-B925-A569685157B6}" type="sibTrans" cxnId="{340686A2-C40C-4A50-B5A5-E42085D17DC1}">
      <dgm:prSet/>
      <dgm:spPr/>
      <dgm:t>
        <a:bodyPr/>
        <a:lstStyle/>
        <a:p>
          <a:endParaRPr lang="ru-RU" sz="1400"/>
        </a:p>
      </dgm:t>
    </dgm:pt>
    <dgm:pt modelId="{8835D6E9-479D-4E78-956E-2648EB9E02CA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2">
                  <a:lumMod val="50000"/>
                </a:schemeClr>
              </a:solidFill>
              <a:latin typeface="Times New Roman"/>
            </a:rPr>
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налогов, местных налогов, а также пеней и штрафов по ним 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158913C9-DAD2-4576-8087-F545EAA0CBEF}" type="parTrans" cxnId="{D81AD3F0-80FD-4760-8E04-23334DF4217F}">
      <dgm:prSet/>
      <dgm:spPr/>
      <dgm:t>
        <a:bodyPr/>
        <a:lstStyle/>
        <a:p>
          <a:endParaRPr lang="ru-RU" sz="1400"/>
        </a:p>
      </dgm:t>
    </dgm:pt>
    <dgm:pt modelId="{31AE1DC3-0B32-4A23-8191-5ABAA0C558B7}" type="sibTrans" cxnId="{D81AD3F0-80FD-4760-8E04-23334DF4217F}">
      <dgm:prSet/>
      <dgm:spPr/>
      <dgm:t>
        <a:bodyPr/>
        <a:lstStyle/>
        <a:p>
          <a:endParaRPr lang="ru-RU" sz="1400"/>
        </a:p>
      </dgm:t>
    </dgm:pt>
    <dgm:pt modelId="{E10E4D8A-32CD-4D55-B4BE-DF930DE2F397}">
      <dgm:prSet phldrT="[Текст]" custT="1"/>
      <dgm:spPr>
        <a:solidFill>
          <a:srgbClr val="3FCD57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                                                                             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A1853E-5D7B-40FD-BD06-8D1D39599EAF}" type="parTrans" cxnId="{885A4B36-B005-43D7-9B50-91C3F2A2F6B1}">
      <dgm:prSet/>
      <dgm:spPr/>
      <dgm:t>
        <a:bodyPr/>
        <a:lstStyle/>
        <a:p>
          <a:endParaRPr lang="ru-RU" sz="1400"/>
        </a:p>
      </dgm:t>
    </dgm:pt>
    <dgm:pt modelId="{992C44B8-3782-4EEB-9B60-0B06873DE5EA}" type="sibTrans" cxnId="{885A4B36-B005-43D7-9B50-91C3F2A2F6B1}">
      <dgm:prSet/>
      <dgm:spPr/>
      <dgm:t>
        <a:bodyPr/>
        <a:lstStyle/>
        <a:p>
          <a:endParaRPr lang="ru-RU" sz="1400"/>
        </a:p>
      </dgm:t>
    </dgm:pt>
    <dgm:pt modelId="{171FBCCF-15C1-443C-8C37-A91A8A40F093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0000"/>
              </a:solidFill>
              <a:latin typeface="Times New Roman"/>
            </a:rPr>
            <a:t>Поступающие в бюджет платежи за оказание муниципальных услуг, за пользование природными ресурсами, за пользование муниципальной собственностью, от продажи муниципального имущества, а также платежи в виде штрафов и иных санкций за нарушение законодательства </a:t>
          </a:r>
          <a:endParaRPr lang="ru-RU" sz="1400" dirty="0"/>
        </a:p>
      </dgm:t>
    </dgm:pt>
    <dgm:pt modelId="{79A08A0A-5BFB-4FC9-B61D-0F57C1652FCC}" type="parTrans" cxnId="{62D17442-B24D-484B-9ECE-870840B6B4B0}">
      <dgm:prSet/>
      <dgm:spPr/>
      <dgm:t>
        <a:bodyPr/>
        <a:lstStyle/>
        <a:p>
          <a:endParaRPr lang="ru-RU" sz="1400"/>
        </a:p>
      </dgm:t>
    </dgm:pt>
    <dgm:pt modelId="{F92457EB-4839-4E0B-9145-ED94662136DF}" type="sibTrans" cxnId="{62D17442-B24D-484B-9ECE-870840B6B4B0}">
      <dgm:prSet/>
      <dgm:spPr/>
      <dgm:t>
        <a:bodyPr/>
        <a:lstStyle/>
        <a:p>
          <a:endParaRPr lang="ru-RU" sz="1400"/>
        </a:p>
      </dgm:t>
    </dgm:pt>
    <dgm:pt modelId="{5142BAD6-8E63-4FAF-80C0-3B2282AEA1FD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3B55AE-4586-42D5-9965-9FF97BA02A4F}" type="parTrans" cxnId="{B1DC3DEB-170B-4910-A593-4183AC48D9F6}">
      <dgm:prSet/>
      <dgm:spPr/>
      <dgm:t>
        <a:bodyPr/>
        <a:lstStyle/>
        <a:p>
          <a:endParaRPr lang="ru-RU" sz="1400"/>
        </a:p>
      </dgm:t>
    </dgm:pt>
    <dgm:pt modelId="{D7BDB003-F52E-4F0B-BD97-CCEDA74985AB}" type="sibTrans" cxnId="{B1DC3DEB-170B-4910-A593-4183AC48D9F6}">
      <dgm:prSet/>
      <dgm:spPr/>
      <dgm:t>
        <a:bodyPr/>
        <a:lstStyle/>
        <a:p>
          <a:endParaRPr lang="ru-RU" sz="1400"/>
        </a:p>
      </dgm:t>
    </dgm:pt>
    <dgm:pt modelId="{B2F48C43-685A-4FE8-B9A5-9FCE1289C16A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0000"/>
              </a:solidFill>
              <a:latin typeface="Times New Roman"/>
            </a:rPr>
            <a:t>Дотации, субсидии, субвенции, иные межбюджетные трансферты из федерального и краевого бюджета, а также безвозмездные поступления от физических и юридических лиц</a:t>
          </a:r>
          <a:endParaRPr lang="ru-RU" sz="1400" dirty="0"/>
        </a:p>
      </dgm:t>
    </dgm:pt>
    <dgm:pt modelId="{8D67F3F9-B66B-4015-95B8-C0979675D1D0}" type="parTrans" cxnId="{00492944-3DA5-4793-9E7D-0FB15B4F3292}">
      <dgm:prSet/>
      <dgm:spPr/>
      <dgm:t>
        <a:bodyPr/>
        <a:lstStyle/>
        <a:p>
          <a:endParaRPr lang="ru-RU" sz="1400"/>
        </a:p>
      </dgm:t>
    </dgm:pt>
    <dgm:pt modelId="{CD523CBA-27E8-45F9-8BFF-8707B281D958}" type="sibTrans" cxnId="{00492944-3DA5-4793-9E7D-0FB15B4F3292}">
      <dgm:prSet/>
      <dgm:spPr/>
      <dgm:t>
        <a:bodyPr/>
        <a:lstStyle/>
        <a:p>
          <a:endParaRPr lang="ru-RU" sz="1400"/>
        </a:p>
      </dgm:t>
    </dgm:pt>
    <dgm:pt modelId="{A23D9BDC-C518-47D8-8C43-46279C117093}" type="pres">
      <dgm:prSet presAssocID="{D4599AFB-7C83-4858-B52F-E471FD80B07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2CD6D36-C9AA-4FF8-BB1E-DDFF229C17C1}" type="pres">
      <dgm:prSet presAssocID="{BAEC8A47-EB9F-4D40-88B8-619AB6A1BF1D}" presName="composite" presStyleCnt="0"/>
      <dgm:spPr/>
    </dgm:pt>
    <dgm:pt modelId="{BA6CEF46-EB05-4A1C-8EB3-0B420980129E}" type="pres">
      <dgm:prSet presAssocID="{BAEC8A47-EB9F-4D40-88B8-619AB6A1BF1D}" presName="bentUpArrow1" presStyleLbl="alignImgPlace1" presStyleIdx="0" presStyleCnt="2" custAng="10800000" custLinFactNeighborX="59" custLinFactNeighborY="14589"/>
      <dgm:spPr>
        <a:noFill/>
        <a:ln>
          <a:noFill/>
        </a:ln>
      </dgm:spPr>
    </dgm:pt>
    <dgm:pt modelId="{669F37FD-5C3A-42D3-92FD-7B69BCCECB4C}" type="pres">
      <dgm:prSet presAssocID="{BAEC8A47-EB9F-4D40-88B8-619AB6A1BF1D}" presName="ParentText" presStyleLbl="node1" presStyleIdx="0" presStyleCnt="3" custScaleX="69656" custScaleY="87256" custLinFactNeighborX="51844" custLinFactNeighborY="-446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F3B78-772F-4359-8DB9-8FC211807BA1}" type="pres">
      <dgm:prSet presAssocID="{BAEC8A47-EB9F-4D40-88B8-619AB6A1BF1D}" presName="ChildText" presStyleLbl="revTx" presStyleIdx="0" presStyleCnt="3" custScaleX="297867" custScaleY="127469" custLinFactX="100000" custLinFactNeighborX="115170" custLinFactNeighborY="-454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D3DED3-76EC-41AC-8A8D-F3E764EE3924}" type="pres">
      <dgm:prSet presAssocID="{1C48BDB7-AA8F-470F-B925-A569685157B6}" presName="sibTrans" presStyleCnt="0"/>
      <dgm:spPr/>
    </dgm:pt>
    <dgm:pt modelId="{D65637DD-6A17-4124-9BC3-3648126E1FD1}" type="pres">
      <dgm:prSet presAssocID="{E10E4D8A-32CD-4D55-B4BE-DF930DE2F397}" presName="composite" presStyleCnt="0"/>
      <dgm:spPr/>
    </dgm:pt>
    <dgm:pt modelId="{53A251A0-B944-4BA8-81C0-84031743A461}" type="pres">
      <dgm:prSet presAssocID="{E10E4D8A-32CD-4D55-B4BE-DF930DE2F397}" presName="bentUpArrow1" presStyleLbl="alignImgPlace1" presStyleIdx="1" presStyleCnt="2" custAng="10800000" custLinFactX="-40164" custLinFactY="-11283" custLinFactNeighborX="-100000" custLinFactNeighborY="-100000"/>
      <dgm:spPr>
        <a:noFill/>
        <a:ln>
          <a:noFill/>
        </a:ln>
      </dgm:spPr>
    </dgm:pt>
    <dgm:pt modelId="{9F30757E-33C5-4119-8EDF-F37E0E6D01A8}" type="pres">
      <dgm:prSet presAssocID="{E10E4D8A-32CD-4D55-B4BE-DF930DE2F397}" presName="ParentText" presStyleLbl="node1" presStyleIdx="1" presStyleCnt="3" custScaleX="72176" custScaleY="94697" custLinFactNeighborX="-66110" custLinFactNeighborY="-299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9FF782-DDB2-4D47-97E6-2F221035A0D0}" type="pres">
      <dgm:prSet presAssocID="{E10E4D8A-32CD-4D55-B4BE-DF930DE2F397}" presName="ChildText" presStyleLbl="revTx" presStyleIdx="1" presStyleCnt="3" custScaleX="333826" custLinFactNeighborX="74287" custLinFactNeighborY="-326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A6214-AF0F-4EA0-9BAD-A02F0EEF03C0}" type="pres">
      <dgm:prSet presAssocID="{992C44B8-3782-4EEB-9B60-0B06873DE5EA}" presName="sibTrans" presStyleCnt="0"/>
      <dgm:spPr/>
    </dgm:pt>
    <dgm:pt modelId="{0E0FDB4A-DDB5-4868-877B-B6F3EC116C25}" type="pres">
      <dgm:prSet presAssocID="{5142BAD6-8E63-4FAF-80C0-3B2282AEA1FD}" presName="composite" presStyleCnt="0"/>
      <dgm:spPr/>
    </dgm:pt>
    <dgm:pt modelId="{485F9950-F438-4A2B-AC67-C55BF8A103AE}" type="pres">
      <dgm:prSet presAssocID="{5142BAD6-8E63-4FAF-80C0-3B2282AEA1FD}" presName="ParentText" presStyleLbl="node1" presStyleIdx="2" presStyleCnt="3" custScaleX="72369" custScaleY="81875" custLinFactX="-75693" custLinFactNeighborX="-100000" custLinFactNeighborY="-137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43623-D49A-4100-AE14-7D7EE1F8C98B}" type="pres">
      <dgm:prSet presAssocID="{5142BAD6-8E63-4FAF-80C0-3B2282AEA1FD}" presName="FinalChildText" presStyleLbl="revTx" presStyleIdx="2" presStyleCnt="3" custScaleX="329010" custScaleY="82666" custLinFactNeighborX="-78923" custLinFactNeighborY="-197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1AD3F0-80FD-4760-8E04-23334DF4217F}" srcId="{BAEC8A47-EB9F-4D40-88B8-619AB6A1BF1D}" destId="{8835D6E9-479D-4E78-956E-2648EB9E02CA}" srcOrd="0" destOrd="0" parTransId="{158913C9-DAD2-4576-8087-F545EAA0CBEF}" sibTransId="{31AE1DC3-0B32-4A23-8191-5ABAA0C558B7}"/>
    <dgm:cxn modelId="{33139449-83F0-4828-B4A3-89C0062A99F9}" type="presOf" srcId="{171FBCCF-15C1-443C-8C37-A91A8A40F093}" destId="{BA9FF782-DDB2-4D47-97E6-2F221035A0D0}" srcOrd="0" destOrd="0" presId="urn:microsoft.com/office/officeart/2005/8/layout/StepDownProcess"/>
    <dgm:cxn modelId="{CB0B748C-1BBB-4290-A6AA-7E5BBB434060}" type="presOf" srcId="{B2F48C43-685A-4FE8-B9A5-9FCE1289C16A}" destId="{BDF43623-D49A-4100-AE14-7D7EE1F8C98B}" srcOrd="0" destOrd="0" presId="urn:microsoft.com/office/officeart/2005/8/layout/StepDownProcess"/>
    <dgm:cxn modelId="{B1DC3DEB-170B-4910-A593-4183AC48D9F6}" srcId="{D4599AFB-7C83-4858-B52F-E471FD80B079}" destId="{5142BAD6-8E63-4FAF-80C0-3B2282AEA1FD}" srcOrd="2" destOrd="0" parTransId="{C33B55AE-4586-42D5-9965-9FF97BA02A4F}" sibTransId="{D7BDB003-F52E-4F0B-BD97-CCEDA74985AB}"/>
    <dgm:cxn modelId="{4CC9F989-F647-4ADA-8214-30CF2A03229D}" type="presOf" srcId="{8835D6E9-479D-4E78-956E-2648EB9E02CA}" destId="{A3DF3B78-772F-4359-8DB9-8FC211807BA1}" srcOrd="0" destOrd="0" presId="urn:microsoft.com/office/officeart/2005/8/layout/StepDownProcess"/>
    <dgm:cxn modelId="{A4047F90-F072-4F5D-BA48-2B29668F1681}" type="presOf" srcId="{D4599AFB-7C83-4858-B52F-E471FD80B079}" destId="{A23D9BDC-C518-47D8-8C43-46279C117093}" srcOrd="0" destOrd="0" presId="urn:microsoft.com/office/officeart/2005/8/layout/StepDownProcess"/>
    <dgm:cxn modelId="{4730C2DB-2988-42B8-A4D4-4C4E0E68063B}" type="presOf" srcId="{E10E4D8A-32CD-4D55-B4BE-DF930DE2F397}" destId="{9F30757E-33C5-4119-8EDF-F37E0E6D01A8}" srcOrd="0" destOrd="0" presId="urn:microsoft.com/office/officeart/2005/8/layout/StepDownProcess"/>
    <dgm:cxn modelId="{62D17442-B24D-484B-9ECE-870840B6B4B0}" srcId="{E10E4D8A-32CD-4D55-B4BE-DF930DE2F397}" destId="{171FBCCF-15C1-443C-8C37-A91A8A40F093}" srcOrd="0" destOrd="0" parTransId="{79A08A0A-5BFB-4FC9-B61D-0F57C1652FCC}" sibTransId="{F92457EB-4839-4E0B-9145-ED94662136DF}"/>
    <dgm:cxn modelId="{340686A2-C40C-4A50-B5A5-E42085D17DC1}" srcId="{D4599AFB-7C83-4858-B52F-E471FD80B079}" destId="{BAEC8A47-EB9F-4D40-88B8-619AB6A1BF1D}" srcOrd="0" destOrd="0" parTransId="{8DC982D0-7178-4CE5-A2CB-9951D90BA94F}" sibTransId="{1C48BDB7-AA8F-470F-B925-A569685157B6}"/>
    <dgm:cxn modelId="{FAFC7F3C-665A-4640-8D0A-6E4746F6644D}" type="presOf" srcId="{BAEC8A47-EB9F-4D40-88B8-619AB6A1BF1D}" destId="{669F37FD-5C3A-42D3-92FD-7B69BCCECB4C}" srcOrd="0" destOrd="0" presId="urn:microsoft.com/office/officeart/2005/8/layout/StepDownProcess"/>
    <dgm:cxn modelId="{00492944-3DA5-4793-9E7D-0FB15B4F3292}" srcId="{5142BAD6-8E63-4FAF-80C0-3B2282AEA1FD}" destId="{B2F48C43-685A-4FE8-B9A5-9FCE1289C16A}" srcOrd="0" destOrd="0" parTransId="{8D67F3F9-B66B-4015-95B8-C0979675D1D0}" sibTransId="{CD523CBA-27E8-45F9-8BFF-8707B281D958}"/>
    <dgm:cxn modelId="{A8410EF2-4BB0-4203-A5A2-1499C329ACD3}" type="presOf" srcId="{5142BAD6-8E63-4FAF-80C0-3B2282AEA1FD}" destId="{485F9950-F438-4A2B-AC67-C55BF8A103AE}" srcOrd="0" destOrd="0" presId="urn:microsoft.com/office/officeart/2005/8/layout/StepDownProcess"/>
    <dgm:cxn modelId="{885A4B36-B005-43D7-9B50-91C3F2A2F6B1}" srcId="{D4599AFB-7C83-4858-B52F-E471FD80B079}" destId="{E10E4D8A-32CD-4D55-B4BE-DF930DE2F397}" srcOrd="1" destOrd="0" parTransId="{53A1853E-5D7B-40FD-BD06-8D1D39599EAF}" sibTransId="{992C44B8-3782-4EEB-9B60-0B06873DE5EA}"/>
    <dgm:cxn modelId="{B8BFD4D9-F365-40A7-BE29-A9BC7CC86A3D}" type="presParOf" srcId="{A23D9BDC-C518-47D8-8C43-46279C117093}" destId="{D2CD6D36-C9AA-4FF8-BB1E-DDFF229C17C1}" srcOrd="0" destOrd="0" presId="urn:microsoft.com/office/officeart/2005/8/layout/StepDownProcess"/>
    <dgm:cxn modelId="{89C218D6-DADE-4A10-A73C-E17AB0496D8F}" type="presParOf" srcId="{D2CD6D36-C9AA-4FF8-BB1E-DDFF229C17C1}" destId="{BA6CEF46-EB05-4A1C-8EB3-0B420980129E}" srcOrd="0" destOrd="0" presId="urn:microsoft.com/office/officeart/2005/8/layout/StepDownProcess"/>
    <dgm:cxn modelId="{C989424D-9C14-4D63-8E5E-E7F80226C760}" type="presParOf" srcId="{D2CD6D36-C9AA-4FF8-BB1E-DDFF229C17C1}" destId="{669F37FD-5C3A-42D3-92FD-7B69BCCECB4C}" srcOrd="1" destOrd="0" presId="urn:microsoft.com/office/officeart/2005/8/layout/StepDownProcess"/>
    <dgm:cxn modelId="{00A5E1AE-AED9-4C71-8E75-F4548A17C0D6}" type="presParOf" srcId="{D2CD6D36-C9AA-4FF8-BB1E-DDFF229C17C1}" destId="{A3DF3B78-772F-4359-8DB9-8FC211807BA1}" srcOrd="2" destOrd="0" presId="urn:microsoft.com/office/officeart/2005/8/layout/StepDownProcess"/>
    <dgm:cxn modelId="{20BF42BA-C4B1-4366-9F79-C900D45D5708}" type="presParOf" srcId="{A23D9BDC-C518-47D8-8C43-46279C117093}" destId="{B6D3DED3-76EC-41AC-8A8D-F3E764EE3924}" srcOrd="1" destOrd="0" presId="urn:microsoft.com/office/officeart/2005/8/layout/StepDownProcess"/>
    <dgm:cxn modelId="{974A7E9A-0DE6-408C-9FE1-E2635EA4400B}" type="presParOf" srcId="{A23D9BDC-C518-47D8-8C43-46279C117093}" destId="{D65637DD-6A17-4124-9BC3-3648126E1FD1}" srcOrd="2" destOrd="0" presId="urn:microsoft.com/office/officeart/2005/8/layout/StepDownProcess"/>
    <dgm:cxn modelId="{48955CAA-6983-42B7-BD77-E953D30E47FE}" type="presParOf" srcId="{D65637DD-6A17-4124-9BC3-3648126E1FD1}" destId="{53A251A0-B944-4BA8-81C0-84031743A461}" srcOrd="0" destOrd="0" presId="urn:microsoft.com/office/officeart/2005/8/layout/StepDownProcess"/>
    <dgm:cxn modelId="{550266C9-07F3-42D5-A6B1-D0741B0CA3E0}" type="presParOf" srcId="{D65637DD-6A17-4124-9BC3-3648126E1FD1}" destId="{9F30757E-33C5-4119-8EDF-F37E0E6D01A8}" srcOrd="1" destOrd="0" presId="urn:microsoft.com/office/officeart/2005/8/layout/StepDownProcess"/>
    <dgm:cxn modelId="{5E0DC4D6-7653-4ADB-8FC7-0FD6F011249B}" type="presParOf" srcId="{D65637DD-6A17-4124-9BC3-3648126E1FD1}" destId="{BA9FF782-DDB2-4D47-97E6-2F221035A0D0}" srcOrd="2" destOrd="0" presId="urn:microsoft.com/office/officeart/2005/8/layout/StepDownProcess"/>
    <dgm:cxn modelId="{882BDC39-581A-4DBD-A1E0-C93557C4092A}" type="presParOf" srcId="{A23D9BDC-C518-47D8-8C43-46279C117093}" destId="{42FA6214-AF0F-4EA0-9BAD-A02F0EEF03C0}" srcOrd="3" destOrd="0" presId="urn:microsoft.com/office/officeart/2005/8/layout/StepDownProcess"/>
    <dgm:cxn modelId="{AD232C16-D859-41CD-B7FE-7050A1F5CEAA}" type="presParOf" srcId="{A23D9BDC-C518-47D8-8C43-46279C117093}" destId="{0E0FDB4A-DDB5-4868-877B-B6F3EC116C25}" srcOrd="4" destOrd="0" presId="urn:microsoft.com/office/officeart/2005/8/layout/StepDownProcess"/>
    <dgm:cxn modelId="{242C0D7C-EB34-48D3-9A65-CDBA302C5A3B}" type="presParOf" srcId="{0E0FDB4A-DDB5-4868-877B-B6F3EC116C25}" destId="{485F9950-F438-4A2B-AC67-C55BF8A103AE}" srcOrd="0" destOrd="0" presId="urn:microsoft.com/office/officeart/2005/8/layout/StepDownProcess"/>
    <dgm:cxn modelId="{98B21F30-EDFC-4B32-9593-FE20BF3EFCF1}" type="presParOf" srcId="{0E0FDB4A-DDB5-4868-877B-B6F3EC116C25}" destId="{BDF43623-D49A-4100-AE14-7D7EE1F8C98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AE6CB4-C484-43CF-A7ED-C76104F0022B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05BE5B3-CF3A-4814-BE17-528E8859F083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</a:t>
          </a:r>
        </a:p>
        <a:p>
          <a:r>
            <a:rPr lang="ru-RU" sz="1800" b="1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9 010 015,00 рублей (68,1%)</a:t>
          </a:r>
          <a:endParaRPr lang="ru-RU" sz="1800" b="1" dirty="0">
            <a:solidFill>
              <a:schemeClr val="bg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A3717F-850E-4411-8140-5D14D7C068F4}" type="parTrans" cxnId="{348C4ABE-8DD0-4225-9789-3024ED4DFA36}">
      <dgm:prSet/>
      <dgm:spPr/>
      <dgm:t>
        <a:bodyPr/>
        <a:lstStyle/>
        <a:p>
          <a:endParaRPr lang="ru-RU"/>
        </a:p>
      </dgm:t>
    </dgm:pt>
    <dgm:pt modelId="{D6248A6D-C195-4BCB-A912-A5BC38E6E6B7}" type="sibTrans" cxnId="{348C4ABE-8DD0-4225-9789-3024ED4DFA36}">
      <dgm:prSet/>
      <dgm:spPr/>
      <dgm:t>
        <a:bodyPr/>
        <a:lstStyle/>
        <a:p>
          <a:endParaRPr lang="ru-RU"/>
        </a:p>
      </dgm:t>
    </dgm:pt>
    <dgm:pt modelId="{42F3AADE-91BC-4F53-96CB-8E1EE585A2DA}">
      <dgm:prSet phldrT="[Текст]" custT="1"/>
      <dgm:spPr/>
      <dgm:t>
        <a:bodyPr/>
        <a:lstStyle/>
        <a:p>
          <a:pPr algn="ctr"/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</a:t>
          </a:r>
        </a:p>
        <a:p>
          <a:pPr algn="ctr"/>
          <a:r>
            <a:rPr lang="ru-RU" sz="1400" b="1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4 217 914,00 рублей (31,9%)</a:t>
          </a:r>
          <a:endParaRPr lang="ru-RU" sz="1400" b="1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B4C55D-2479-4804-BFC2-D3961F801360}" type="parTrans" cxnId="{B93B9D0D-A25C-4E69-8DEC-354A7A29B104}">
      <dgm:prSet/>
      <dgm:spPr/>
      <dgm:t>
        <a:bodyPr/>
        <a:lstStyle/>
        <a:p>
          <a:endParaRPr lang="ru-RU"/>
        </a:p>
      </dgm:t>
    </dgm:pt>
    <dgm:pt modelId="{1F76F3BF-E57F-467A-A98E-C3ED1E5E11B0}" type="sibTrans" cxnId="{B93B9D0D-A25C-4E69-8DEC-354A7A29B104}">
      <dgm:prSet/>
      <dgm:spPr/>
      <dgm:t>
        <a:bodyPr/>
        <a:lstStyle/>
        <a:p>
          <a:endParaRPr lang="ru-RU"/>
        </a:p>
      </dgm:t>
    </dgm:pt>
    <dgm:pt modelId="{56727721-662E-44E6-9968-5331C400028A}">
      <dgm:prSet phldrT="[Текст]" custT="1"/>
      <dgm:spPr/>
      <dgm:t>
        <a:bodyPr/>
        <a:lstStyle/>
        <a:p>
          <a:pPr algn="ctr"/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бюджета в 2022 году планируется осуществлять в рамках 7 муниципальных программ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CCDF4B-C372-49E7-BC34-4D6B903DF579}" type="sibTrans" cxnId="{5E18BD50-DA70-4D34-AF62-E7CBF120FFFA}">
      <dgm:prSet/>
      <dgm:spPr/>
      <dgm:t>
        <a:bodyPr/>
        <a:lstStyle/>
        <a:p>
          <a:endParaRPr lang="ru-RU"/>
        </a:p>
      </dgm:t>
    </dgm:pt>
    <dgm:pt modelId="{85527C36-0B93-4DA0-8D8F-5987E02310B6}" type="parTrans" cxnId="{5E18BD50-DA70-4D34-AF62-E7CBF120FFFA}">
      <dgm:prSet/>
      <dgm:spPr/>
      <dgm:t>
        <a:bodyPr/>
        <a:lstStyle/>
        <a:p>
          <a:endParaRPr lang="ru-RU"/>
        </a:p>
      </dgm:t>
    </dgm:pt>
    <dgm:pt modelId="{86BEF549-315E-4A3F-B55E-B57D26A55129}" type="pres">
      <dgm:prSet presAssocID="{E6AE6CB4-C484-43CF-A7ED-C76104F0022B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6A4337D-FF19-472E-916A-D9FD8841784D}" type="pres">
      <dgm:prSet presAssocID="{505BE5B3-CF3A-4814-BE17-528E8859F083}" presName="parentText1" presStyleLbl="node1" presStyleIdx="0" presStyleCnt="2" custScaleX="67285" custScaleY="230242" custLinFactNeighborX="-19696" custLinFactNeighborY="-6864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430F6-A5FF-4650-892D-A1CC762059F0}" type="pres">
      <dgm:prSet presAssocID="{505BE5B3-CF3A-4814-BE17-528E8859F083}" presName="childText1" presStyleLbl="solidAlignAcc1" presStyleIdx="0" presStyleCnt="1" custScaleY="47173" custLinFactNeighborX="-4265" custLinFactNeighborY="136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4EB7D-8A5B-4060-AAF1-418D36193991}" type="pres">
      <dgm:prSet presAssocID="{42F3AADE-91BC-4F53-96CB-8E1EE585A2DA}" presName="parentText2" presStyleLbl="node1" presStyleIdx="1" presStyleCnt="2" custScaleX="66948" custScaleY="153903" custLinFactNeighborX="-53408" custLinFactNeighborY="3068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12F2AD-E55A-4DC0-8F75-A8F8B2F87ECF}" type="presOf" srcId="{42F3AADE-91BC-4F53-96CB-8E1EE585A2DA}" destId="{5914EB7D-8A5B-4060-AAF1-418D36193991}" srcOrd="0" destOrd="0" presId="urn:microsoft.com/office/officeart/2009/3/layout/IncreasingArrowsProcess"/>
    <dgm:cxn modelId="{48538FDE-79FA-47AF-ABC3-45BC3366DE1D}" type="presOf" srcId="{505BE5B3-CF3A-4814-BE17-528E8859F083}" destId="{86A4337D-FF19-472E-916A-D9FD8841784D}" srcOrd="0" destOrd="0" presId="urn:microsoft.com/office/officeart/2009/3/layout/IncreasingArrowsProcess"/>
    <dgm:cxn modelId="{4EF84ED9-DB10-4948-8242-08C07B273861}" type="presOf" srcId="{56727721-662E-44E6-9968-5331C400028A}" destId="{B2F430F6-A5FF-4650-892D-A1CC762059F0}" srcOrd="0" destOrd="0" presId="urn:microsoft.com/office/officeart/2009/3/layout/IncreasingArrowsProcess"/>
    <dgm:cxn modelId="{C8226EEA-A459-4C2E-A95F-8F3B8EE5E3B9}" type="presOf" srcId="{E6AE6CB4-C484-43CF-A7ED-C76104F0022B}" destId="{86BEF549-315E-4A3F-B55E-B57D26A55129}" srcOrd="0" destOrd="0" presId="urn:microsoft.com/office/officeart/2009/3/layout/IncreasingArrowsProcess"/>
    <dgm:cxn modelId="{5E18BD50-DA70-4D34-AF62-E7CBF120FFFA}" srcId="{505BE5B3-CF3A-4814-BE17-528E8859F083}" destId="{56727721-662E-44E6-9968-5331C400028A}" srcOrd="0" destOrd="0" parTransId="{85527C36-0B93-4DA0-8D8F-5987E02310B6}" sibTransId="{ACCCDF4B-C372-49E7-BC34-4D6B903DF579}"/>
    <dgm:cxn modelId="{B93B9D0D-A25C-4E69-8DEC-354A7A29B104}" srcId="{E6AE6CB4-C484-43CF-A7ED-C76104F0022B}" destId="{42F3AADE-91BC-4F53-96CB-8E1EE585A2DA}" srcOrd="1" destOrd="0" parTransId="{39B4C55D-2479-4804-BFC2-D3961F801360}" sibTransId="{1F76F3BF-E57F-467A-A98E-C3ED1E5E11B0}"/>
    <dgm:cxn modelId="{348C4ABE-8DD0-4225-9789-3024ED4DFA36}" srcId="{E6AE6CB4-C484-43CF-A7ED-C76104F0022B}" destId="{505BE5B3-CF3A-4814-BE17-528E8859F083}" srcOrd="0" destOrd="0" parTransId="{8FA3717F-850E-4411-8140-5D14D7C068F4}" sibTransId="{D6248A6D-C195-4BCB-A912-A5BC38E6E6B7}"/>
    <dgm:cxn modelId="{BFAAD85A-FC82-4ACA-BEBD-713EDA6ED9B7}" type="presParOf" srcId="{86BEF549-315E-4A3F-B55E-B57D26A55129}" destId="{86A4337D-FF19-472E-916A-D9FD8841784D}" srcOrd="0" destOrd="0" presId="urn:microsoft.com/office/officeart/2009/3/layout/IncreasingArrowsProcess"/>
    <dgm:cxn modelId="{ED8DA5AF-599C-4324-926A-7432263B4480}" type="presParOf" srcId="{86BEF549-315E-4A3F-B55E-B57D26A55129}" destId="{B2F430F6-A5FF-4650-892D-A1CC762059F0}" srcOrd="1" destOrd="0" presId="urn:microsoft.com/office/officeart/2009/3/layout/IncreasingArrowsProcess"/>
    <dgm:cxn modelId="{7532B4C5-F94F-4AAE-9257-2D0BB4DC8148}" type="presParOf" srcId="{86BEF549-315E-4A3F-B55E-B57D26A55129}" destId="{5914EB7D-8A5B-4060-AAF1-418D36193991}" srcOrd="2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0C7CD0-6DBA-40F9-9A5B-BC4F9FE12613}" type="doc">
      <dgm:prSet loTypeId="urn:microsoft.com/office/officeart/2008/layout/TitledPictureBlocks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99476C3-2A81-4D3E-B134-8CFCB39DDA5F}">
      <dgm:prSet phldrT="[Текст]"/>
      <dgm:spPr>
        <a:noFill/>
      </dgm:spPr>
      <dgm:t>
        <a:bodyPr/>
        <a:lstStyle/>
        <a:p>
          <a:r>
            <a:rPr lang="ru-RU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запланировано расходов </a:t>
          </a:r>
        </a:p>
        <a:p>
          <a:r>
            <a:rPr lang="ru-RU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13 227 929,00 рублей</a:t>
          </a:r>
          <a:endParaRPr lang="ru-RU" b="1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D473711-348F-42AD-A069-E93A31031663}" type="parTrans" cxnId="{DD807393-647F-4FF4-8B70-CD0B72D049B7}">
      <dgm:prSet/>
      <dgm:spPr/>
      <dgm:t>
        <a:bodyPr/>
        <a:lstStyle/>
        <a:p>
          <a:endParaRPr lang="ru-RU"/>
        </a:p>
      </dgm:t>
    </dgm:pt>
    <dgm:pt modelId="{C25A868D-A6E6-409F-BC9B-3807AC39FBF4}" type="sibTrans" cxnId="{DD807393-647F-4FF4-8B70-CD0B72D049B7}">
      <dgm:prSet/>
      <dgm:spPr/>
      <dgm:t>
        <a:bodyPr/>
        <a:lstStyle/>
        <a:p>
          <a:endParaRPr lang="ru-RU"/>
        </a:p>
      </dgm:t>
    </dgm:pt>
    <dgm:pt modelId="{FF3FBEF2-79DA-4384-AA3F-65AC63EE0747}" type="pres">
      <dgm:prSet presAssocID="{780C7CD0-6DBA-40F9-9A5B-BC4F9FE1261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99B798D-E5F6-44C9-AE36-C821D618352D}" type="pres">
      <dgm:prSet presAssocID="{899476C3-2A81-4D3E-B134-8CFCB39DDA5F}" presName="composite" presStyleCnt="0"/>
      <dgm:spPr/>
    </dgm:pt>
    <dgm:pt modelId="{85E56B1B-9BD5-49B1-8FF2-65F4FD596629}" type="pres">
      <dgm:prSet presAssocID="{899476C3-2A81-4D3E-B134-8CFCB39DDA5F}" presName="ParentText" presStyleLbl="node1" presStyleIdx="0" presStyleCnt="1" custScaleX="88138" custScaleY="356630" custLinFactY="-5596" custLinFactNeighborX="29175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F33CE-3F20-42E5-AD94-FC4397BE5053}" type="pres">
      <dgm:prSet presAssocID="{899476C3-2A81-4D3E-B134-8CFCB39DDA5F}" presName="Image" presStyleLbl="bgImgPlace1" presStyleIdx="0" presStyleCnt="1" custLinFactNeighborX="28947" custLinFactNeighborY="678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7BAC3A0-0F57-44F3-B3C7-CC8D2140E7EE}" type="pres">
      <dgm:prSet presAssocID="{899476C3-2A81-4D3E-B134-8CFCB39DDA5F}" presName="ChildText" presStyleLbl="fgAcc1" presStyleIdx="0" presStyleCnt="0" custLinFactNeighborX="-16810" custLinFactNeighborY="47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30E6B1-B750-4379-A7C7-E26DB8153A71}" type="presOf" srcId="{899476C3-2A81-4D3E-B134-8CFCB39DDA5F}" destId="{85E56B1B-9BD5-49B1-8FF2-65F4FD596629}" srcOrd="0" destOrd="0" presId="urn:microsoft.com/office/officeart/2008/layout/TitledPictureBlocks"/>
    <dgm:cxn modelId="{CFFC8DF8-02B4-4E86-B752-1FFA00E01982}" type="presOf" srcId="{780C7CD0-6DBA-40F9-9A5B-BC4F9FE12613}" destId="{FF3FBEF2-79DA-4384-AA3F-65AC63EE0747}" srcOrd="0" destOrd="0" presId="urn:microsoft.com/office/officeart/2008/layout/TitledPictureBlocks"/>
    <dgm:cxn modelId="{DD807393-647F-4FF4-8B70-CD0B72D049B7}" srcId="{780C7CD0-6DBA-40F9-9A5B-BC4F9FE12613}" destId="{899476C3-2A81-4D3E-B134-8CFCB39DDA5F}" srcOrd="0" destOrd="0" parTransId="{BD473711-348F-42AD-A069-E93A31031663}" sibTransId="{C25A868D-A6E6-409F-BC9B-3807AC39FBF4}"/>
    <dgm:cxn modelId="{F162EAD8-BE6B-42F2-8DCF-7ECB46F81CDF}" type="presParOf" srcId="{FF3FBEF2-79DA-4384-AA3F-65AC63EE0747}" destId="{399B798D-E5F6-44C9-AE36-C821D618352D}" srcOrd="0" destOrd="0" presId="urn:microsoft.com/office/officeart/2008/layout/TitledPictureBlocks"/>
    <dgm:cxn modelId="{F2E92034-2803-42A3-8B0C-E36FAF53377A}" type="presParOf" srcId="{399B798D-E5F6-44C9-AE36-C821D618352D}" destId="{85E56B1B-9BD5-49B1-8FF2-65F4FD596629}" srcOrd="0" destOrd="0" presId="urn:microsoft.com/office/officeart/2008/layout/TitledPictureBlocks"/>
    <dgm:cxn modelId="{BB6AE4D9-CF12-4538-A0DD-ED0F3214A725}" type="presParOf" srcId="{399B798D-E5F6-44C9-AE36-C821D618352D}" destId="{495F33CE-3F20-42E5-AD94-FC4397BE5053}" srcOrd="1" destOrd="0" presId="urn:microsoft.com/office/officeart/2008/layout/TitledPictureBlocks"/>
    <dgm:cxn modelId="{ED1185A5-C310-435C-B807-D50AF7A38526}" type="presParOf" srcId="{399B798D-E5F6-44C9-AE36-C821D618352D}" destId="{A7BAC3A0-0F57-44F3-B3C7-CC8D2140E7EE}" srcOrd="2" destOrd="0" presId="urn:microsoft.com/office/officeart/2008/layout/TitledPictureBlock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#1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CDAFD0F-3855-498B-8F30-3C5F5CC7BD6F}">
      <dgm:prSet phldrT="[Текст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sz="1200" baseline="0" dirty="0" smtClean="0"/>
            <a:t>Муниципальная программа  «Уличное освещение Новолитовского сельского поселения Партизанского муниципального района в 2022-2024 годах» </a:t>
          </a:r>
        </a:p>
        <a:p>
          <a:r>
            <a:rPr lang="ru-RU" sz="1200" baseline="0" dirty="0" smtClean="0"/>
            <a:t>500 000,00 рублей </a:t>
          </a:r>
        </a:p>
      </dgm:t>
    </dgm:pt>
    <dgm:pt modelId="{74057136-9EC2-43D8-8FBD-397FFC1628C8}" type="parTrans" cxnId="{4A0C4487-05DA-413A-BD07-62554CFAF2AC}">
      <dgm:prSet/>
      <dgm:spPr/>
      <dgm:t>
        <a:bodyPr/>
        <a:lstStyle/>
        <a:p>
          <a:endParaRPr lang="ru-RU"/>
        </a:p>
      </dgm:t>
    </dgm:pt>
    <dgm:pt modelId="{0AE358CD-881E-428F-8C14-17D562ABA764}" type="sibTrans" cxnId="{4A0C4487-05DA-413A-BD07-62554CFAF2AC}">
      <dgm:prSet/>
      <dgm:spPr/>
      <dgm:t>
        <a:bodyPr/>
        <a:lstStyle/>
        <a:p>
          <a:endParaRPr lang="ru-RU"/>
        </a:p>
      </dgm:t>
    </dgm:pt>
    <dgm:pt modelId="{7F8C6BEF-5F27-4FB4-8DEC-2FA672493351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200" baseline="0" dirty="0" smtClean="0"/>
            <a:t>Муниципальная программа "Развитие культуры в Новолитовском сельском поселении на 2022-2024 годы" </a:t>
          </a:r>
        </a:p>
        <a:p>
          <a:r>
            <a:rPr lang="ru-RU" sz="1200" baseline="0" dirty="0" smtClean="0"/>
            <a:t>2 571 395,00 рублей </a:t>
          </a:r>
        </a:p>
      </dgm:t>
    </dgm:pt>
    <dgm:pt modelId="{EB12531B-C65E-4679-A69F-30DDC975A1B0}" type="parTrans" cxnId="{0D6DC534-773E-4EB5-9594-FF5AFBB03328}">
      <dgm:prSet/>
      <dgm:spPr/>
      <dgm:t>
        <a:bodyPr/>
        <a:lstStyle/>
        <a:p>
          <a:endParaRPr lang="ru-RU"/>
        </a:p>
      </dgm:t>
    </dgm:pt>
    <dgm:pt modelId="{45AE15F2-656D-4F0C-AD70-1AE8B89752FB}" type="sibTrans" cxnId="{0D6DC534-773E-4EB5-9594-FF5AFBB03328}">
      <dgm:prSet/>
      <dgm:spPr/>
      <dgm:t>
        <a:bodyPr/>
        <a:lstStyle/>
        <a:p>
          <a:endParaRPr lang="ru-RU"/>
        </a:p>
      </dgm:t>
    </dgm:pt>
    <dgm:pt modelId="{76986C41-F273-4692-813F-3360B3ECCC12}">
      <dgm:prSet phldrT="[Текст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ru-RU" sz="1100" baseline="0" dirty="0" smtClean="0"/>
            <a:t>Муниципальная программа «Формирование современной городской среды на территории Новолитовского сельского поселения Партизанского муниципального района Приморского края на 2019-2027 годы»</a:t>
          </a:r>
        </a:p>
        <a:p>
          <a:r>
            <a:rPr lang="ru-RU" sz="1100" baseline="0" dirty="0" smtClean="0"/>
            <a:t>3 030 303,03 рублей</a:t>
          </a:r>
        </a:p>
      </dgm:t>
    </dgm:pt>
    <dgm:pt modelId="{D11589FD-6659-4F5B-95F3-AFEFEDE23213}" type="parTrans" cxnId="{FFF8392A-3888-40D0-9AC9-E83617D5A59B}">
      <dgm:prSet/>
      <dgm:spPr/>
      <dgm:t>
        <a:bodyPr/>
        <a:lstStyle/>
        <a:p>
          <a:endParaRPr lang="ru-RU"/>
        </a:p>
      </dgm:t>
    </dgm:pt>
    <dgm:pt modelId="{3ADDE335-3A34-4FEB-98A4-F2A1FBD59C43}" type="sibTrans" cxnId="{FFF8392A-3888-40D0-9AC9-E83617D5A59B}">
      <dgm:prSet/>
      <dgm:spPr/>
      <dgm:t>
        <a:bodyPr/>
        <a:lstStyle/>
        <a:p>
          <a:endParaRPr lang="ru-RU"/>
        </a:p>
      </dgm:t>
    </dgm:pt>
    <dgm:pt modelId="{C79B6B4F-7F0F-4AAF-8E14-145B1B6DFE15}">
      <dgm:prSet phldrT="[Текст]" custT="1"/>
      <dgm:spPr/>
      <dgm:t>
        <a:bodyPr/>
        <a:lstStyle/>
        <a:p>
          <a:r>
            <a:rPr lang="ru-RU" sz="1200" baseline="0" dirty="0" smtClean="0"/>
            <a:t>Муниципальная программа «Обеспечение первичных мер пожарной безопасности в границах населенных пунктов Новолитовского   сельского поселения на 2022-2024 годы» </a:t>
          </a:r>
        </a:p>
        <a:p>
          <a:r>
            <a:rPr lang="ru-RU" sz="1200" baseline="0" dirty="0" smtClean="0"/>
            <a:t>50 000,00 рублей </a:t>
          </a:r>
        </a:p>
      </dgm:t>
    </dgm:pt>
    <dgm:pt modelId="{86185488-4852-4F1A-A90D-E5ADCDA9650B}" type="parTrans" cxnId="{8EB6C2C8-4F2A-42F4-BA70-C99001B5C804}">
      <dgm:prSet/>
      <dgm:spPr/>
      <dgm:t>
        <a:bodyPr/>
        <a:lstStyle/>
        <a:p>
          <a:endParaRPr lang="ru-RU"/>
        </a:p>
      </dgm:t>
    </dgm:pt>
    <dgm:pt modelId="{668A6412-B396-4A53-B2B3-26A437AB9B2A}" type="sibTrans" cxnId="{8EB6C2C8-4F2A-42F4-BA70-C99001B5C804}">
      <dgm:prSet/>
      <dgm:spPr/>
      <dgm:t>
        <a:bodyPr/>
        <a:lstStyle/>
        <a:p>
          <a:endParaRPr lang="ru-RU"/>
        </a:p>
      </dgm:t>
    </dgm:pt>
    <dgm:pt modelId="{79E0EABE-2CA0-470D-B2CA-3812BB6AF9DA}">
      <dgm:prSet phldrT="[Текст]" custT="1"/>
      <dgm:spPr/>
      <dgm:t>
        <a:bodyPr/>
        <a:lstStyle/>
        <a:p>
          <a:r>
            <a:rPr lang="ru-RU" sz="1000" baseline="0" dirty="0" smtClean="0">
              <a:solidFill>
                <a:schemeClr val="tx1"/>
              </a:solidFill>
            </a:rPr>
            <a:t>Муниципальная программа </a:t>
          </a:r>
        </a:p>
        <a:p>
          <a:r>
            <a:rPr lang="ru-RU" sz="1000" baseline="0" dirty="0" smtClean="0">
              <a:solidFill>
                <a:schemeClr val="tx1"/>
              </a:solidFill>
            </a:rPr>
            <a:t>« Материально-техническое обеспечение деятельности МКУ «Центр культурного обслуживания и хозяйственно-административного обеспечения деятельности администрации Новолитовского сельского поселения» на 2022-2024 </a:t>
          </a:r>
          <a:r>
            <a:rPr lang="ru-RU" sz="1100" baseline="0" dirty="0" smtClean="0">
              <a:solidFill>
                <a:schemeClr val="tx1"/>
              </a:solidFill>
            </a:rPr>
            <a:t>годы</a:t>
          </a:r>
        </a:p>
        <a:p>
          <a:r>
            <a:rPr lang="ru-RU" sz="1100" baseline="0" dirty="0" smtClean="0">
              <a:solidFill>
                <a:schemeClr val="tx1"/>
              </a:solidFill>
            </a:rPr>
            <a:t> 2 478 320,00 рублей</a:t>
          </a:r>
          <a:endParaRPr lang="ru-RU" sz="1100" baseline="0" dirty="0">
            <a:solidFill>
              <a:schemeClr val="tx1"/>
            </a:solidFill>
          </a:endParaRPr>
        </a:p>
      </dgm:t>
    </dgm:pt>
    <dgm:pt modelId="{8A5440F9-61E4-4430-AF09-2ECA8E08A9F4}" type="parTrans" cxnId="{8D282F4E-5960-4622-BA6A-D2B87496F6D9}">
      <dgm:prSet/>
      <dgm:spPr/>
      <dgm:t>
        <a:bodyPr/>
        <a:lstStyle/>
        <a:p>
          <a:endParaRPr lang="ru-RU"/>
        </a:p>
      </dgm:t>
    </dgm:pt>
    <dgm:pt modelId="{9A8DC2FA-FB0F-42E0-8476-EC337CEEFEBF}" type="sibTrans" cxnId="{8D282F4E-5960-4622-BA6A-D2B87496F6D9}">
      <dgm:prSet/>
      <dgm:spPr/>
      <dgm:t>
        <a:bodyPr/>
        <a:lstStyle/>
        <a:p>
          <a:endParaRPr lang="ru-RU"/>
        </a:p>
      </dgm:t>
    </dgm:pt>
    <dgm:pt modelId="{C77A88E6-ACBE-4534-95C7-70A38EAC9435}">
      <dgm:prSet phldrT="[Текст]"/>
      <dgm:spPr/>
      <dgm:t>
        <a:bodyPr/>
        <a:lstStyle/>
        <a:p>
          <a:r>
            <a:rPr lang="ru-RU" baseline="0" dirty="0" smtClean="0"/>
            <a:t>Муниципальная программа </a:t>
          </a:r>
          <a:r>
            <a:rPr lang="ru-RU" baseline="0" dirty="0" smtClean="0"/>
            <a:t>«Комплексное благоустройство территории  Новолитовского сельского поселения </a:t>
          </a:r>
          <a:r>
            <a:rPr lang="ru-RU" baseline="0" dirty="0" smtClean="0"/>
            <a:t>на </a:t>
          </a:r>
          <a:r>
            <a:rPr lang="ru-RU" baseline="0" dirty="0" smtClean="0"/>
            <a:t>2022-2024 </a:t>
          </a:r>
          <a:r>
            <a:rPr lang="ru-RU" baseline="0" dirty="0" smtClean="0"/>
            <a:t>годы» </a:t>
          </a:r>
        </a:p>
        <a:p>
          <a:r>
            <a:rPr lang="ru-RU" baseline="0" dirty="0" smtClean="0"/>
            <a:t>929 996,97 </a:t>
          </a:r>
          <a:r>
            <a:rPr lang="ru-RU" baseline="0" dirty="0" smtClean="0"/>
            <a:t>рублей </a:t>
          </a:r>
        </a:p>
      </dgm:t>
    </dgm:pt>
    <dgm:pt modelId="{8EA1EB29-BBB0-4140-B387-7861A0F4354A}" type="parTrans" cxnId="{3C80E402-31FA-4BC2-8FA2-0501671458F4}">
      <dgm:prSet/>
      <dgm:spPr/>
      <dgm:t>
        <a:bodyPr/>
        <a:lstStyle/>
        <a:p>
          <a:endParaRPr lang="ru-RU"/>
        </a:p>
      </dgm:t>
    </dgm:pt>
    <dgm:pt modelId="{E73FD2AE-FCD9-4858-A7F4-53DA37765538}" type="sibTrans" cxnId="{3C80E402-31FA-4BC2-8FA2-0501671458F4}">
      <dgm:prSet/>
      <dgm:spPr/>
      <dgm:t>
        <a:bodyPr/>
        <a:lstStyle/>
        <a:p>
          <a:endParaRPr lang="ru-RU"/>
        </a:p>
      </dgm:t>
    </dgm:pt>
    <dgm:pt modelId="{EEBB6FB6-C503-49E1-936D-6FF0B33463DE}">
      <dgm:prSet phldrT="[Текст]"/>
      <dgm:spPr/>
      <dgm:t>
        <a:bodyPr/>
        <a:lstStyle/>
        <a:p>
          <a:r>
            <a:rPr lang="ru-RU" baseline="0" dirty="0" smtClean="0"/>
            <a:t>Муниципальная программа «Развитие физической культуры и спорта в Новолитовском сельском поселении на 2022-2024 годы»</a:t>
          </a:r>
          <a:endParaRPr lang="ru-RU" baseline="0" dirty="0" smtClean="0"/>
        </a:p>
      </dgm:t>
    </dgm:pt>
    <dgm:pt modelId="{EC0BDBBD-8D34-4D77-9D1F-548C27BDC414}" type="parTrans" cxnId="{8D69DAA8-85B8-4CDA-A559-032BA7E6BB02}">
      <dgm:prSet/>
      <dgm:spPr/>
      <dgm:t>
        <a:bodyPr/>
        <a:lstStyle/>
        <a:p>
          <a:endParaRPr lang="ru-RU"/>
        </a:p>
      </dgm:t>
    </dgm:pt>
    <dgm:pt modelId="{887788E8-7A2F-481F-8A37-31D6FDB8AAE3}" type="sibTrans" cxnId="{8D69DAA8-85B8-4CDA-A559-032BA7E6BB02}">
      <dgm:prSet/>
      <dgm:spPr/>
      <dgm:t>
        <a:bodyPr/>
        <a:lstStyle/>
        <a:p>
          <a:endParaRPr lang="ru-RU"/>
        </a:p>
      </dgm:t>
    </dgm:pt>
    <dgm:pt modelId="{1A96A494-E66B-42A0-8D4C-D1909AA4164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B98515-1D67-4048-ACAF-36E2DA1600C8}" type="pres">
      <dgm:prSet presAssocID="{CCDAFD0F-3855-498B-8F30-3C5F5CC7BD6F}" presName="node" presStyleLbl="node1" presStyleIdx="0" presStyleCnt="7" custScaleX="153519" custScaleY="135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04478-2AF8-4030-83F7-7AE20D6D3647}" type="pres">
      <dgm:prSet presAssocID="{0AE358CD-881E-428F-8C14-17D562ABA764}" presName="sibTrans" presStyleCnt="0"/>
      <dgm:spPr/>
      <dgm:t>
        <a:bodyPr/>
        <a:lstStyle/>
        <a:p>
          <a:endParaRPr lang="ru-RU"/>
        </a:p>
      </dgm:t>
    </dgm:pt>
    <dgm:pt modelId="{D677B149-AED9-4E65-8DC8-E297D2D653A7}" type="pres">
      <dgm:prSet presAssocID="{7F8C6BEF-5F27-4FB4-8DEC-2FA672493351}" presName="node" presStyleLbl="node1" presStyleIdx="1" presStyleCnt="7" custScaleX="119482" custScaleY="135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871B0-4DF1-4BBF-B8AD-32B52F212872}" type="pres">
      <dgm:prSet presAssocID="{45AE15F2-656D-4F0C-AD70-1AE8B89752FB}" presName="sibTrans" presStyleCnt="0"/>
      <dgm:spPr/>
      <dgm:t>
        <a:bodyPr/>
        <a:lstStyle/>
        <a:p>
          <a:endParaRPr lang="ru-RU"/>
        </a:p>
      </dgm:t>
    </dgm:pt>
    <dgm:pt modelId="{E800FF82-7059-48F1-A898-1E13505A70AC}" type="pres">
      <dgm:prSet presAssocID="{76986C41-F273-4692-813F-3360B3ECCC12}" presName="node" presStyleLbl="node1" presStyleIdx="2" presStyleCnt="7" custScaleX="111419" custScaleY="1477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FCFE3-4F89-4008-9EDD-F0F91F6B07F7}" type="pres">
      <dgm:prSet presAssocID="{3ADDE335-3A34-4FEB-98A4-F2A1FBD59C43}" presName="sibTrans" presStyleCnt="0"/>
      <dgm:spPr/>
      <dgm:t>
        <a:bodyPr/>
        <a:lstStyle/>
        <a:p>
          <a:endParaRPr lang="ru-RU"/>
        </a:p>
      </dgm:t>
    </dgm:pt>
    <dgm:pt modelId="{F9AE9BBE-F509-4AEA-85E2-A3FDABB271DC}" type="pres">
      <dgm:prSet presAssocID="{C79B6B4F-7F0F-4AAF-8E14-145B1B6DFE15}" presName="node" presStyleLbl="node1" presStyleIdx="3" presStyleCnt="7" custScaleX="117070" custScaleY="139118" custLinFactNeighborX="4420" custLinFactNeighborY="21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06B2A-49BA-4794-BD24-452908CFF00D}" type="pres">
      <dgm:prSet presAssocID="{668A6412-B396-4A53-B2B3-26A437AB9B2A}" presName="sibTrans" presStyleCnt="0"/>
      <dgm:spPr/>
      <dgm:t>
        <a:bodyPr/>
        <a:lstStyle/>
        <a:p>
          <a:endParaRPr lang="ru-RU"/>
        </a:p>
      </dgm:t>
    </dgm:pt>
    <dgm:pt modelId="{1BA3C46E-53AC-4307-901D-EBD71BC1A8AD}" type="pres">
      <dgm:prSet presAssocID="{79E0EABE-2CA0-470D-B2CA-3812BB6AF9DA}" presName="node" presStyleLbl="node1" presStyleIdx="4" presStyleCnt="7" custAng="0" custScaleX="92269" custScaleY="177921" custLinFactNeighborX="394" custLinFactNeighborY="-5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6068E-D069-4D51-8810-E7DC99D26016}" type="pres">
      <dgm:prSet presAssocID="{9A8DC2FA-FB0F-42E0-8476-EC337CEEFEBF}" presName="sibTrans" presStyleCnt="0"/>
      <dgm:spPr/>
    </dgm:pt>
    <dgm:pt modelId="{9BEC0E5E-6D9B-4DFC-B484-F119E8B7F849}" type="pres">
      <dgm:prSet presAssocID="{C77A88E6-ACBE-4534-95C7-70A38EAC9435}" presName="node" presStyleLbl="node1" presStyleIdx="5" presStyleCnt="7" custScaleX="90250" custScaleY="170732" custLinFactNeighborX="-7516" custLinFactNeighborY="19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D10F53-9235-4BA6-9400-79B004D77FA3}" type="pres">
      <dgm:prSet presAssocID="{E73FD2AE-FCD9-4858-A7F4-53DA37765538}" presName="sibTrans" presStyleCnt="0"/>
      <dgm:spPr/>
    </dgm:pt>
    <dgm:pt modelId="{C3B339C5-94CD-4E8D-83A7-685CADF06EAE}" type="pres">
      <dgm:prSet presAssocID="{EEBB6FB6-C503-49E1-936D-6FF0B33463D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282F4E-5960-4622-BA6A-D2B87496F6D9}" srcId="{3A004BFF-004F-454F-BE51-394B82C01312}" destId="{79E0EABE-2CA0-470D-B2CA-3812BB6AF9DA}" srcOrd="4" destOrd="0" parTransId="{8A5440F9-61E4-4430-AF09-2ECA8E08A9F4}" sibTransId="{9A8DC2FA-FB0F-42E0-8476-EC337CEEFEBF}"/>
    <dgm:cxn modelId="{8EB6C2C8-4F2A-42F4-BA70-C99001B5C804}" srcId="{3A004BFF-004F-454F-BE51-394B82C01312}" destId="{C79B6B4F-7F0F-4AAF-8E14-145B1B6DFE15}" srcOrd="3" destOrd="0" parTransId="{86185488-4852-4F1A-A90D-E5ADCDA9650B}" sibTransId="{668A6412-B396-4A53-B2B3-26A437AB9B2A}"/>
    <dgm:cxn modelId="{60001226-6EE3-4F1B-B166-89E8E9DC69BC}" type="presOf" srcId="{79E0EABE-2CA0-470D-B2CA-3812BB6AF9DA}" destId="{1BA3C46E-53AC-4307-901D-EBD71BC1A8AD}" srcOrd="0" destOrd="0" presId="urn:microsoft.com/office/officeart/2005/8/layout/default#1"/>
    <dgm:cxn modelId="{3C80E402-31FA-4BC2-8FA2-0501671458F4}" srcId="{3A004BFF-004F-454F-BE51-394B82C01312}" destId="{C77A88E6-ACBE-4534-95C7-70A38EAC9435}" srcOrd="5" destOrd="0" parTransId="{8EA1EB29-BBB0-4140-B387-7861A0F4354A}" sibTransId="{E73FD2AE-FCD9-4858-A7F4-53DA37765538}"/>
    <dgm:cxn modelId="{98D6A1DA-F3AE-4CF3-980E-5EEE088BFB71}" type="presOf" srcId="{C77A88E6-ACBE-4534-95C7-70A38EAC9435}" destId="{9BEC0E5E-6D9B-4DFC-B484-F119E8B7F849}" srcOrd="0" destOrd="0" presId="urn:microsoft.com/office/officeart/2005/8/layout/default#1"/>
    <dgm:cxn modelId="{8D69DAA8-85B8-4CDA-A559-032BA7E6BB02}" srcId="{3A004BFF-004F-454F-BE51-394B82C01312}" destId="{EEBB6FB6-C503-49E1-936D-6FF0B33463DE}" srcOrd="6" destOrd="0" parTransId="{EC0BDBBD-8D34-4D77-9D1F-548C27BDC414}" sibTransId="{887788E8-7A2F-481F-8A37-31D6FDB8AAE3}"/>
    <dgm:cxn modelId="{4A0C4487-05DA-413A-BD07-62554CFAF2AC}" srcId="{3A004BFF-004F-454F-BE51-394B82C01312}" destId="{CCDAFD0F-3855-498B-8F30-3C5F5CC7BD6F}" srcOrd="0" destOrd="0" parTransId="{74057136-9EC2-43D8-8FBD-397FFC1628C8}" sibTransId="{0AE358CD-881E-428F-8C14-17D562ABA764}"/>
    <dgm:cxn modelId="{4819782F-79C5-4776-BFB9-3F3216BDD3BA}" type="presOf" srcId="{CCDAFD0F-3855-498B-8F30-3C5F5CC7BD6F}" destId="{2EB98515-1D67-4048-ACAF-36E2DA1600C8}" srcOrd="0" destOrd="0" presId="urn:microsoft.com/office/officeart/2005/8/layout/default#1"/>
    <dgm:cxn modelId="{2692E7A7-A43A-43EC-8D03-67267119DBC1}" type="presOf" srcId="{3A004BFF-004F-454F-BE51-394B82C01312}" destId="{1A96A494-E66B-42A0-8D4C-D1909AA4164F}" srcOrd="0" destOrd="0" presId="urn:microsoft.com/office/officeart/2005/8/layout/default#1"/>
    <dgm:cxn modelId="{591D4A7F-4132-4979-92B3-2222A0D96531}" type="presOf" srcId="{EEBB6FB6-C503-49E1-936D-6FF0B33463DE}" destId="{C3B339C5-94CD-4E8D-83A7-685CADF06EAE}" srcOrd="0" destOrd="0" presId="urn:microsoft.com/office/officeart/2005/8/layout/default#1"/>
    <dgm:cxn modelId="{0D6DC534-773E-4EB5-9594-FF5AFBB03328}" srcId="{3A004BFF-004F-454F-BE51-394B82C01312}" destId="{7F8C6BEF-5F27-4FB4-8DEC-2FA672493351}" srcOrd="1" destOrd="0" parTransId="{EB12531B-C65E-4679-A69F-30DDC975A1B0}" sibTransId="{45AE15F2-656D-4F0C-AD70-1AE8B89752FB}"/>
    <dgm:cxn modelId="{474B5E41-DC8B-4B88-95BE-AD1A22CF9B62}" type="presOf" srcId="{76986C41-F273-4692-813F-3360B3ECCC12}" destId="{E800FF82-7059-48F1-A898-1E13505A70AC}" srcOrd="0" destOrd="0" presId="urn:microsoft.com/office/officeart/2005/8/layout/default#1"/>
    <dgm:cxn modelId="{E4001A6E-7938-46EC-888C-15B6490B3DF1}" type="presOf" srcId="{7F8C6BEF-5F27-4FB4-8DEC-2FA672493351}" destId="{D677B149-AED9-4E65-8DC8-E297D2D653A7}" srcOrd="0" destOrd="0" presId="urn:microsoft.com/office/officeart/2005/8/layout/default#1"/>
    <dgm:cxn modelId="{FFF8392A-3888-40D0-9AC9-E83617D5A59B}" srcId="{3A004BFF-004F-454F-BE51-394B82C01312}" destId="{76986C41-F273-4692-813F-3360B3ECCC12}" srcOrd="2" destOrd="0" parTransId="{D11589FD-6659-4F5B-95F3-AFEFEDE23213}" sibTransId="{3ADDE335-3A34-4FEB-98A4-F2A1FBD59C43}"/>
    <dgm:cxn modelId="{787FD918-13A0-48E4-9732-18BF9F7FF4F1}" type="presOf" srcId="{C79B6B4F-7F0F-4AAF-8E14-145B1B6DFE15}" destId="{F9AE9BBE-F509-4AEA-85E2-A3FDABB271DC}" srcOrd="0" destOrd="0" presId="urn:microsoft.com/office/officeart/2005/8/layout/default#1"/>
    <dgm:cxn modelId="{0EDB0376-5690-47D9-B4CD-763AEABC5929}" type="presParOf" srcId="{1A96A494-E66B-42A0-8D4C-D1909AA4164F}" destId="{2EB98515-1D67-4048-ACAF-36E2DA1600C8}" srcOrd="0" destOrd="0" presId="urn:microsoft.com/office/officeart/2005/8/layout/default#1"/>
    <dgm:cxn modelId="{5CD8BA18-5300-4B81-8FB4-F808AD93A4E0}" type="presParOf" srcId="{1A96A494-E66B-42A0-8D4C-D1909AA4164F}" destId="{57804478-2AF8-4030-83F7-7AE20D6D3647}" srcOrd="1" destOrd="0" presId="urn:microsoft.com/office/officeart/2005/8/layout/default#1"/>
    <dgm:cxn modelId="{1B62E6EE-D664-4BA2-B8A3-352A79368F46}" type="presParOf" srcId="{1A96A494-E66B-42A0-8D4C-D1909AA4164F}" destId="{D677B149-AED9-4E65-8DC8-E297D2D653A7}" srcOrd="2" destOrd="0" presId="urn:microsoft.com/office/officeart/2005/8/layout/default#1"/>
    <dgm:cxn modelId="{EABA9135-1618-4FC7-AD69-D39D3D985C80}" type="presParOf" srcId="{1A96A494-E66B-42A0-8D4C-D1909AA4164F}" destId="{27C871B0-4DF1-4BBF-B8AD-32B52F212872}" srcOrd="3" destOrd="0" presId="urn:microsoft.com/office/officeart/2005/8/layout/default#1"/>
    <dgm:cxn modelId="{9DB9C185-2D99-404E-9AD2-BEB1E8EF26F0}" type="presParOf" srcId="{1A96A494-E66B-42A0-8D4C-D1909AA4164F}" destId="{E800FF82-7059-48F1-A898-1E13505A70AC}" srcOrd="4" destOrd="0" presId="urn:microsoft.com/office/officeart/2005/8/layout/default#1"/>
    <dgm:cxn modelId="{882C2141-E584-4D3A-A3B7-4136F20FDBC4}" type="presParOf" srcId="{1A96A494-E66B-42A0-8D4C-D1909AA4164F}" destId="{A0AFCFE3-4F89-4008-9EDD-F0F91F6B07F7}" srcOrd="5" destOrd="0" presId="urn:microsoft.com/office/officeart/2005/8/layout/default#1"/>
    <dgm:cxn modelId="{E38E1505-EADF-4A8C-9ADF-80DEA0BA281C}" type="presParOf" srcId="{1A96A494-E66B-42A0-8D4C-D1909AA4164F}" destId="{F9AE9BBE-F509-4AEA-85E2-A3FDABB271DC}" srcOrd="6" destOrd="0" presId="urn:microsoft.com/office/officeart/2005/8/layout/default#1"/>
    <dgm:cxn modelId="{7EF1C833-1190-4E66-A712-357832FE660E}" type="presParOf" srcId="{1A96A494-E66B-42A0-8D4C-D1909AA4164F}" destId="{88D06B2A-49BA-4794-BD24-452908CFF00D}" srcOrd="7" destOrd="0" presId="urn:microsoft.com/office/officeart/2005/8/layout/default#1"/>
    <dgm:cxn modelId="{EEF442FA-323F-407D-A40D-706F77085396}" type="presParOf" srcId="{1A96A494-E66B-42A0-8D4C-D1909AA4164F}" destId="{1BA3C46E-53AC-4307-901D-EBD71BC1A8AD}" srcOrd="8" destOrd="0" presId="urn:microsoft.com/office/officeart/2005/8/layout/default#1"/>
    <dgm:cxn modelId="{B7EDD213-DFB6-44CC-BBC4-2B704EC4DA07}" type="presParOf" srcId="{1A96A494-E66B-42A0-8D4C-D1909AA4164F}" destId="{49E6068E-D069-4D51-8810-E7DC99D26016}" srcOrd="9" destOrd="0" presId="urn:microsoft.com/office/officeart/2005/8/layout/default#1"/>
    <dgm:cxn modelId="{59BCF36B-2C0C-4357-A1FD-22036B22500D}" type="presParOf" srcId="{1A96A494-E66B-42A0-8D4C-D1909AA4164F}" destId="{9BEC0E5E-6D9B-4DFC-B484-F119E8B7F849}" srcOrd="10" destOrd="0" presId="urn:microsoft.com/office/officeart/2005/8/layout/default#1"/>
    <dgm:cxn modelId="{8AB7A33D-E322-4029-BF2D-4CE7E651AFAE}" type="presParOf" srcId="{1A96A494-E66B-42A0-8D4C-D1909AA4164F}" destId="{4FD10F53-9235-4BA6-9400-79B004D77FA3}" srcOrd="11" destOrd="0" presId="urn:microsoft.com/office/officeart/2005/8/layout/default#1"/>
    <dgm:cxn modelId="{0B2C7CD5-CC6B-41BB-AA67-28A6C36ED7A4}" type="presParOf" srcId="{1A96A494-E66B-42A0-8D4C-D1909AA4164F}" destId="{C3B339C5-94CD-4E8D-83A7-685CADF06EAE}" srcOrd="1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6CEF46-EB05-4A1C-8EB3-0B420980129E}">
      <dsp:nvSpPr>
        <dsp:cNvPr id="0" name=""/>
        <dsp:cNvSpPr/>
      </dsp:nvSpPr>
      <dsp:spPr>
        <a:xfrm rot="16200000">
          <a:off x="74923" y="2542505"/>
          <a:ext cx="1155483" cy="131547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9F37FD-5C3A-42D3-92FD-7B69BCCECB4C}">
      <dsp:nvSpPr>
        <dsp:cNvPr id="0" name=""/>
        <dsp:cNvSpPr/>
      </dsp:nvSpPr>
      <dsp:spPr>
        <a:xfrm>
          <a:off x="1071578" y="571502"/>
          <a:ext cx="1354916" cy="1188029"/>
        </a:xfrm>
        <a:prstGeom prst="roundRect">
          <a:avLst>
            <a:gd name="adj" fmla="val 1667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доходы</a:t>
          </a:r>
          <a:endParaRPr lang="ru-RU" sz="1400" kern="12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29583" y="629507"/>
        <a:ext cx="1238906" cy="1072019"/>
      </dsp:txXfrm>
    </dsp:sp>
    <dsp:sp modelId="{A3DF3B78-772F-4359-8DB9-8FC211807BA1}">
      <dsp:nvSpPr>
        <dsp:cNvPr id="0" name=""/>
        <dsp:cNvSpPr/>
      </dsp:nvSpPr>
      <dsp:spPr>
        <a:xfrm>
          <a:off x="3357589" y="571508"/>
          <a:ext cx="4213984" cy="14027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bg2">
                  <a:lumMod val="50000"/>
                </a:schemeClr>
              </a:solidFill>
              <a:latin typeface="Times New Roman"/>
            </a:rPr>
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налогов, местных налогов, а также пеней и штрафов по ним </a:t>
          </a:r>
          <a:endParaRPr lang="ru-RU" sz="14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3357589" y="571508"/>
        <a:ext cx="4213984" cy="1402746"/>
      </dsp:txXfrm>
    </dsp:sp>
    <dsp:sp modelId="{53A251A0-B944-4BA8-81C0-84031743A461}">
      <dsp:nvSpPr>
        <dsp:cNvPr id="0" name=""/>
        <dsp:cNvSpPr/>
      </dsp:nvSpPr>
      <dsp:spPr>
        <a:xfrm rot="16200000">
          <a:off x="406339" y="2581438"/>
          <a:ext cx="1155483" cy="131547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30757E-33C5-4119-8EDF-F37E0E6D01A8}">
      <dsp:nvSpPr>
        <dsp:cNvPr id="0" name=""/>
        <dsp:cNvSpPr/>
      </dsp:nvSpPr>
      <dsp:spPr>
        <a:xfrm>
          <a:off x="928700" y="2214573"/>
          <a:ext cx="1403934" cy="1289342"/>
        </a:xfrm>
        <a:prstGeom prst="roundRect">
          <a:avLst>
            <a:gd name="adj" fmla="val 16670"/>
          </a:avLst>
        </a:prstGeom>
        <a:solidFill>
          <a:srgbClr val="3FCD5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                                                                             </a:t>
          </a:r>
          <a:endParaRPr lang="ru-RU" sz="1400" kern="12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91652" y="2277525"/>
        <a:ext cx="1278030" cy="1163438"/>
      </dsp:txXfrm>
    </dsp:sp>
    <dsp:sp modelId="{BA9FF782-DDB2-4D47-97E6-2F221035A0D0}">
      <dsp:nvSpPr>
        <dsp:cNvPr id="0" name=""/>
        <dsp:cNvSpPr/>
      </dsp:nvSpPr>
      <dsp:spPr>
        <a:xfrm>
          <a:off x="3286147" y="2357456"/>
          <a:ext cx="4722703" cy="110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0000"/>
              </a:solidFill>
              <a:latin typeface="Times New Roman"/>
            </a:rPr>
            <a:t>Поступающие в бюджет платежи за оказание муниципальных услуг, за пользование природными ресурсами, за пользование муниципальной собственностью, от продажи муниципального имущества, а также платежи в виде штрафов и иных санкций за нарушение законодательства </a:t>
          </a:r>
          <a:endParaRPr lang="ru-RU" sz="1400" kern="1200" dirty="0"/>
        </a:p>
      </dsp:txBody>
      <dsp:txXfrm>
        <a:off x="3286147" y="2357456"/>
        <a:ext cx="4722703" cy="1100460"/>
      </dsp:txXfrm>
    </dsp:sp>
    <dsp:sp modelId="{485F9950-F438-4A2B-AC67-C55BF8A103AE}">
      <dsp:nvSpPr>
        <dsp:cNvPr id="0" name=""/>
        <dsp:cNvSpPr/>
      </dsp:nvSpPr>
      <dsp:spPr>
        <a:xfrm>
          <a:off x="928685" y="3929092"/>
          <a:ext cx="1407688" cy="1114765"/>
        </a:xfrm>
        <a:prstGeom prst="roundRect">
          <a:avLst>
            <a:gd name="adj" fmla="val 1667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</a:t>
          </a:r>
          <a:endParaRPr lang="ru-RU" sz="1400" kern="12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3113" y="3983520"/>
        <a:ext cx="1298832" cy="1005909"/>
      </dsp:txXfrm>
    </dsp:sp>
    <dsp:sp modelId="{BDF43623-D49A-4100-AE14-7D7EE1F8C98B}">
      <dsp:nvSpPr>
        <dsp:cNvPr id="0" name=""/>
        <dsp:cNvSpPr/>
      </dsp:nvSpPr>
      <dsp:spPr>
        <a:xfrm>
          <a:off x="3286142" y="4000526"/>
          <a:ext cx="4654570" cy="90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0000"/>
              </a:solidFill>
              <a:latin typeface="Times New Roman"/>
            </a:rPr>
            <a:t>Дотации, субсидии, субвенции, иные межбюджетные трансферты из федерального и краевого бюджета, а также безвозмездные поступления от физических и юридических лиц</a:t>
          </a:r>
          <a:endParaRPr lang="ru-RU" sz="1400" kern="1200" dirty="0"/>
        </a:p>
      </dsp:txBody>
      <dsp:txXfrm>
        <a:off x="3286142" y="4000526"/>
        <a:ext cx="4654570" cy="9097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A4337D-FF19-472E-916A-D9FD8841784D}">
      <dsp:nvSpPr>
        <dsp:cNvPr id="0" name=""/>
        <dsp:cNvSpPr/>
      </dsp:nvSpPr>
      <dsp:spPr>
        <a:xfrm>
          <a:off x="98532" y="0"/>
          <a:ext cx="5988992" cy="2984904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05807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9 010 015,00 рублей (68,1%)</a:t>
          </a:r>
          <a:endParaRPr lang="ru-RU" sz="1800" b="1" kern="1200" dirty="0">
            <a:solidFill>
              <a:schemeClr val="bg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532" y="746226"/>
        <a:ext cx="5242766" cy="1492452"/>
      </dsp:txXfrm>
    </dsp:sp>
    <dsp:sp modelId="{B2F430F6-A5FF-4650-892D-A1CC762059F0}">
      <dsp:nvSpPr>
        <dsp:cNvPr id="0" name=""/>
        <dsp:cNvSpPr/>
      </dsp:nvSpPr>
      <dsp:spPr>
        <a:xfrm>
          <a:off x="220303" y="3541693"/>
          <a:ext cx="4112230" cy="13650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бюджета в 2022 году планируется осуществлять в рамках 7 муниципальных программ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0303" y="3541693"/>
        <a:ext cx="4112230" cy="1365035"/>
      </dsp:txXfrm>
    </dsp:sp>
    <dsp:sp modelId="{5914EB7D-8A5B-4060-AAF1-418D36193991}">
      <dsp:nvSpPr>
        <dsp:cNvPr id="0" name=""/>
        <dsp:cNvSpPr/>
      </dsp:nvSpPr>
      <dsp:spPr>
        <a:xfrm>
          <a:off x="2741752" y="1861340"/>
          <a:ext cx="3205939" cy="19952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360000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254000" bIns="205807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4 217 914,00 рублей (31,9%)</a:t>
          </a:r>
          <a:endParaRPr lang="ru-RU" sz="1400" b="1" kern="1200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41752" y="2360147"/>
        <a:ext cx="2707132" cy="9976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F33CE-3F20-42E5-AD94-FC4397BE5053}">
      <dsp:nvSpPr>
        <dsp:cNvPr id="0" name=""/>
        <dsp:cNvSpPr/>
      </dsp:nvSpPr>
      <dsp:spPr>
        <a:xfrm>
          <a:off x="754741" y="1750052"/>
          <a:ext cx="2607320" cy="2209166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E56B1B-9BD5-49B1-8FF2-65F4FD596629}">
      <dsp:nvSpPr>
        <dsp:cNvPr id="0" name=""/>
        <dsp:cNvSpPr/>
      </dsp:nvSpPr>
      <dsp:spPr>
        <a:xfrm>
          <a:off x="915325" y="289188"/>
          <a:ext cx="2298040" cy="1356655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запланировано расходов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13 227 929,00 рублей</a:t>
          </a:r>
          <a:endParaRPr lang="ru-RU" sz="1800" b="1" kern="12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15325" y="289188"/>
        <a:ext cx="2298040" cy="13566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98515-1D67-4048-ACAF-36E2DA1600C8}">
      <dsp:nvSpPr>
        <dsp:cNvPr id="0" name=""/>
        <dsp:cNvSpPr/>
      </dsp:nvSpPr>
      <dsp:spPr>
        <a:xfrm>
          <a:off x="239613" y="429664"/>
          <a:ext cx="2898685" cy="1532027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Муниципальная программа  «Уличное освещение Новолитовского сельского поселения Партизанского муниципального района в 2022-2024 годах»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500 000,00 рублей </a:t>
          </a:r>
        </a:p>
      </dsp:txBody>
      <dsp:txXfrm>
        <a:off x="239613" y="429664"/>
        <a:ext cx="2898685" cy="1532027"/>
      </dsp:txXfrm>
    </dsp:sp>
    <dsp:sp modelId="{D677B149-AED9-4E65-8DC8-E297D2D653A7}">
      <dsp:nvSpPr>
        <dsp:cNvPr id="0" name=""/>
        <dsp:cNvSpPr/>
      </dsp:nvSpPr>
      <dsp:spPr>
        <a:xfrm>
          <a:off x="3327115" y="429664"/>
          <a:ext cx="2256012" cy="1532027"/>
        </a:xfrm>
        <a:prstGeom prst="rect">
          <a:avLst/>
        </a:prstGeom>
        <a:solidFill>
          <a:srgbClr val="7030A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Муниципальная программа "Развитие культуры в Новолитовском сельском поселении на 2022-2024 годы"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2 571 395,00 рублей </a:t>
          </a:r>
        </a:p>
      </dsp:txBody>
      <dsp:txXfrm>
        <a:off x="3327115" y="429664"/>
        <a:ext cx="2256012" cy="1532027"/>
      </dsp:txXfrm>
    </dsp:sp>
    <dsp:sp modelId="{E800FF82-7059-48F1-A898-1E13505A70AC}">
      <dsp:nvSpPr>
        <dsp:cNvPr id="0" name=""/>
        <dsp:cNvSpPr/>
      </dsp:nvSpPr>
      <dsp:spPr>
        <a:xfrm>
          <a:off x="5771944" y="358841"/>
          <a:ext cx="2103770" cy="1673673"/>
        </a:xfrm>
        <a:prstGeom prst="rect">
          <a:avLst/>
        </a:prstGeom>
        <a:solidFill>
          <a:schemeClr val="bg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/>
            <a:t>Муниципальная программа «Формирование современной городской среды на территории Новолитовского сельского поселения Партизанского муниципального района Приморского края на 2019-2027 годы»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/>
            <a:t>3 030 303,03 рублей</a:t>
          </a:r>
        </a:p>
      </dsp:txBody>
      <dsp:txXfrm>
        <a:off x="5771944" y="358841"/>
        <a:ext cx="2103770" cy="1673673"/>
      </dsp:txXfrm>
    </dsp:sp>
    <dsp:sp modelId="{F9AE9BBE-F509-4AEA-85E2-A3FDABB271DC}">
      <dsp:nvSpPr>
        <dsp:cNvPr id="0" name=""/>
        <dsp:cNvSpPr/>
      </dsp:nvSpPr>
      <dsp:spPr>
        <a:xfrm>
          <a:off x="85454" y="2681927"/>
          <a:ext cx="2210470" cy="1576063"/>
        </a:xfrm>
        <a:prstGeom prst="rect">
          <a:avLst/>
        </a:prstGeom>
        <a:solidFill>
          <a:schemeClr val="accent3">
            <a:hueOff val="6150002"/>
            <a:satOff val="0"/>
            <a:lumOff val="-617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Муниципальная программа «Обеспечение первичных мер пожарной безопасности в границах населенных пунктов Новолитовского   сельского поселения на 2022-2024 годы»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50 000,00 рублей </a:t>
          </a:r>
        </a:p>
      </dsp:txBody>
      <dsp:txXfrm>
        <a:off x="85454" y="2681927"/>
        <a:ext cx="2210470" cy="1576063"/>
      </dsp:txXfrm>
    </dsp:sp>
    <dsp:sp modelId="{1BA3C46E-53AC-4307-901D-EBD71BC1A8AD}">
      <dsp:nvSpPr>
        <dsp:cNvPr id="0" name=""/>
        <dsp:cNvSpPr/>
      </dsp:nvSpPr>
      <dsp:spPr>
        <a:xfrm>
          <a:off x="2408723" y="2160052"/>
          <a:ext cx="1742187" cy="2015660"/>
        </a:xfrm>
        <a:prstGeom prst="rect">
          <a:avLst/>
        </a:prstGeom>
        <a:solidFill>
          <a:schemeClr val="accent3">
            <a:hueOff val="8200003"/>
            <a:satOff val="0"/>
            <a:lumOff val="-823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dirty="0" smtClean="0">
              <a:solidFill>
                <a:schemeClr val="tx1"/>
              </a:solidFill>
            </a:rPr>
            <a:t>Муниципальная программа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dirty="0" smtClean="0">
              <a:solidFill>
                <a:schemeClr val="tx1"/>
              </a:solidFill>
            </a:rPr>
            <a:t>« Материально-техническое обеспечение деятельности МКУ «Центр культурного обслуживания и хозяйственно-административного обеспечения деятельности администрации Новолитовского сельского поселения» на 2022-2024 </a:t>
          </a:r>
          <a:r>
            <a:rPr lang="ru-RU" sz="1100" kern="1200" baseline="0" dirty="0" smtClean="0">
              <a:solidFill>
                <a:schemeClr val="tx1"/>
              </a:solidFill>
            </a:rPr>
            <a:t>годы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>
              <a:solidFill>
                <a:schemeClr val="tx1"/>
              </a:solidFill>
            </a:rPr>
            <a:t> 2 478 320,00 рублей</a:t>
          </a:r>
          <a:endParaRPr lang="ru-RU" sz="1100" kern="1200" baseline="0" dirty="0">
            <a:solidFill>
              <a:schemeClr val="tx1"/>
            </a:solidFill>
          </a:endParaRPr>
        </a:p>
      </dsp:txBody>
      <dsp:txXfrm>
        <a:off x="2408723" y="2160052"/>
        <a:ext cx="1742187" cy="2015660"/>
      </dsp:txXfrm>
    </dsp:sp>
    <dsp:sp modelId="{9BEC0E5E-6D9B-4DFC-B484-F119E8B7F849}">
      <dsp:nvSpPr>
        <dsp:cNvPr id="0" name=""/>
        <dsp:cNvSpPr/>
      </dsp:nvSpPr>
      <dsp:spPr>
        <a:xfrm>
          <a:off x="4190373" y="2485551"/>
          <a:ext cx="1704065" cy="1934217"/>
        </a:xfrm>
        <a:prstGeom prst="rect">
          <a:avLst/>
        </a:prstGeom>
        <a:solidFill>
          <a:schemeClr val="accent3">
            <a:hueOff val="10250003"/>
            <a:satOff val="0"/>
            <a:lumOff val="-1029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Муниципальная программа </a:t>
          </a:r>
          <a:r>
            <a:rPr lang="ru-RU" sz="1200" kern="1200" baseline="0" dirty="0" smtClean="0"/>
            <a:t>«Комплексное благоустройство территории  Новолитовского сельского поселения </a:t>
          </a:r>
          <a:r>
            <a:rPr lang="ru-RU" sz="1200" kern="1200" baseline="0" dirty="0" smtClean="0"/>
            <a:t>на </a:t>
          </a:r>
          <a:r>
            <a:rPr lang="ru-RU" sz="1200" kern="1200" baseline="0" dirty="0" smtClean="0"/>
            <a:t>2022-2024 </a:t>
          </a:r>
          <a:r>
            <a:rPr lang="ru-RU" sz="1200" kern="1200" baseline="0" dirty="0" smtClean="0"/>
            <a:t>годы»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929 996,97 </a:t>
          </a:r>
          <a:r>
            <a:rPr lang="ru-RU" sz="1200" kern="1200" baseline="0" dirty="0" smtClean="0"/>
            <a:t>рублей </a:t>
          </a:r>
        </a:p>
      </dsp:txBody>
      <dsp:txXfrm>
        <a:off x="4190373" y="2485551"/>
        <a:ext cx="1704065" cy="1934217"/>
      </dsp:txXfrm>
    </dsp:sp>
    <dsp:sp modelId="{C3B339C5-94CD-4E8D-83A7-685CADF06EAE}">
      <dsp:nvSpPr>
        <dsp:cNvPr id="0" name=""/>
        <dsp:cNvSpPr/>
      </dsp:nvSpPr>
      <dsp:spPr>
        <a:xfrm>
          <a:off x="6225169" y="2662713"/>
          <a:ext cx="1888161" cy="1132896"/>
        </a:xfrm>
        <a:prstGeom prst="rect">
          <a:avLst/>
        </a:prstGeom>
        <a:solidFill>
          <a:schemeClr val="accent3">
            <a:hueOff val="12300005"/>
            <a:satOff val="0"/>
            <a:lumOff val="-1235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Муниципальная программа «Развитие физической культуры и спорта в Новолитовском сельском поселении на 2022-2024 годы»</a:t>
          </a:r>
          <a:endParaRPr lang="ru-RU" sz="1200" kern="1200" baseline="0" dirty="0" smtClean="0"/>
        </a:p>
      </dsp:txBody>
      <dsp:txXfrm>
        <a:off x="6225169" y="2662713"/>
        <a:ext cx="1888161" cy="1132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TitledPictureBlocks">
  <dgm:title val=""/>
  <dgm:desc val=""/>
  <dgm:catLst>
    <dgm:cat type="picture" pri="10000"/>
    <dgm:cat type="pictureconvert" pri="10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off" val="ctr"/>
          <dgm:param type="grDir" val="tL"/>
        </dgm:alg>
      </dgm:if>
      <dgm:else name="Name2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op="equ"/>
      <dgm:constr type="primFontSz" for="des" forName="ChildText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787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ParentText" refType="w" fact="0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"/>
              <dgm:constr type="t" for="ch" forName="Image" refType="h" fact="0.1661"/>
              <dgm:constr type="w" for="ch" forName="Image" refType="w" fact="0.7457"/>
              <dgm:constr type="h" for="ch" forName="Image" refType="h" fact="0.8711"/>
              <dgm:constr type="l" for="ch" forName="ChildText" refType="w" fact="0.6464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if>
          <dgm:else name="Name5">
            <dgm:constrLst>
              <dgm:constr type="l" for="ch" forName="ParentText" refType="w" fact="0.26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.26"/>
              <dgm:constr type="t" for="ch" forName="Image" refType="h" fact="0.1661"/>
              <dgm:constr type="w" for="ch" forName="Image" refType="w" fact="0.7446"/>
              <dgm:constr type="h" for="ch" forName="Image" refType="h" fact="0.8711"/>
              <dgm:constr type="l" for="ch" forName="ChildText" refType="w" fact="0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else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Text" styleLbl="fgAcc1">
          <dgm:varLst>
            <dgm:chMax val="0"/>
            <dgm:chPref val="0"/>
            <dgm:bulletEnabled val="1"/>
          </dgm:varLst>
          <dgm:choose name="Name6">
            <dgm:if name="Name7" axis="des" ptType="node" func="cnt" op="equ" val="1">
              <dgm:alg type="tx">
                <dgm:param type="stBulletLvl" val="2"/>
                <dgm:param type="txAnchorVertCh" val="mid"/>
                <dgm:param type="parTxLTRAlign" val="l"/>
              </dgm:alg>
            </dgm:if>
            <dgm:else name="Name8">
              <dgm:alg type="tx">
                <dgm:param type="stBulletLvl" val="1"/>
                <dgm:param type="txAnchorVertCh" val="mid"/>
              </dgm:alg>
            </dgm:else>
          </dgm:choose>
          <dgm:choose name="Name9">
            <dgm:if name="Name10" axis="ch" ptType="node" func="cnt" op="gte" val="1"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</dgm:if>
            <dgm:else name="Name11"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63F4C-FB45-4E03-A157-EF2F7697DA27}" type="datetimeFigureOut">
              <a:rPr lang="ru-RU"/>
              <a:pPr>
                <a:defRPr/>
              </a:pPr>
              <a:t>31.05.2023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C5A2AA-79C9-496D-B0F9-8FE17A899B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8471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5A2AA-79C9-496D-B0F9-8FE17A899BF2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085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5A2AA-79C9-496D-B0F9-8FE17A899BF2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8AE9DD-1BAE-4D63-AEC1-F8DADC1AC932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5A2AA-79C9-496D-B0F9-8FE17A899BF2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5A2AA-79C9-496D-B0F9-8FE17A899BF2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5638-7DAB-4B39-AD7E-8C0F2B6C3A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F0A6E-1B41-43FC-87E9-06319EF8F8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A30E-980C-4540-BC3D-B07B2D70A8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>
            <a:no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EF4A8C1-A1E3-40AA-8A3D-B48942959F51}" type="datetimeFigureOut">
              <a:rPr lang="de-DE"/>
              <a:pPr>
                <a:defRPr/>
              </a:pPr>
              <a:t>31.05.2023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457450" y="6356350"/>
            <a:ext cx="4229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B2FC1-6806-4900-8199-9F322D3726F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1A42B-FA4E-4626-BC51-469E492B7A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A8339-2EB9-4AC2-8822-FE107D4BB8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E90D-FF8A-4A58-B486-A961E89413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89D3-43EC-4A67-B03C-75D2F7ADA9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05B2D-06D4-4E31-8F85-6066FB390C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5D9B-80FE-47D2-955A-C341884694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3B31-D351-4E3B-9730-7A073D9A15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5FF7-D8F7-4E92-B99E-BD24B79635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2FEC299-12C3-4F38-8FAF-937CDA1FF5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11.x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sp-zolotodolinskoe@partizansky.ru" TargetMode="External"/><Relationship Id="rId2" Type="http://schemas.openxmlformats.org/officeDocument/2006/relationships/hyperlink" Target="mailto:novolit2011@mail.ru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14348" y="500042"/>
            <a:ext cx="7772400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БЮДЖЕТ ДЛЯ ГРАЖДАН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85852" y="2143117"/>
            <a:ext cx="6545262" cy="18573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к бюджету Новолитовского сельского поселения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Партизанского муниципального района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на 2022 год</a:t>
            </a:r>
            <a:r>
              <a:rPr lang="ru-RU" sz="24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и плановый период 2023 и 2024 годов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4572008"/>
            <a:ext cx="5072098" cy="183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Муниципального комитета Новолитовского сельского поселения Партизанского муниципального района Приморского края № 48 от 17.12.2021</a:t>
            </a:r>
            <a:endParaRPr lang="ru-RU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бюджете Новолитовского сельского поселения на 2022 год и плановый период 2023 и 2024 годов»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K:\Управлен_бюдж_планир_и_межбюджет_отношений\Сводный отдел\Зам.бюджетный\БЮДЖЕТ\БЮДЖЕТ ДЛЯ ГРАЖДАН\ПОРТАЛ\2016\проект бюджета 2017-2019\картинки\проблем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4680508"/>
            <a:ext cx="1928826" cy="196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08008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Глоссарий</a:t>
            </a:r>
            <a:endParaRPr lang="ru-RU" sz="3200" b="1" dirty="0">
              <a:solidFill>
                <a:schemeClr val="accent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428596" y="1000108"/>
            <a:ext cx="4071966" cy="2643206"/>
          </a:xfrm>
          <a:prstGeom prst="cloudCallout">
            <a:avLst>
              <a:gd name="adj1" fmla="val -38807"/>
              <a:gd name="adj2" fmla="val 7653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ДЕФИЦИТ БЮДЖЕТА </a:t>
            </a:r>
          </a:p>
          <a:p>
            <a:pPr lvl="0"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превышение расходов бюджета над его доходами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5214942" y="785794"/>
            <a:ext cx="3676968" cy="2428892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ПРОФИЦИТ БЮДЖЕТА </a:t>
            </a:r>
          </a:p>
          <a:p>
            <a:pPr lvl="0"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превышение доходов бюджета над его расходами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3000364" y="3643314"/>
            <a:ext cx="4878304" cy="2649476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ru-RU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БЮДЖЕТНЫЙ ПРОЦЕСС</a:t>
            </a:r>
          </a:p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регламентируемая законодательством деятельность органов исполнительной власти,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</a:t>
            </a:r>
            <a:endParaRPr lang="zh-CN" altLang="en-US" sz="1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5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8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K:\Управлен_бюдж_планир_и_межбюджет_отношений\Сводный отдел\Зам.бюджетный\БЮДЖЕТ\БЮДЖЕТ ДЛЯ ГРАЖДАН\ПОРТАЛ\2016\проект бюджета 2017-2019\картинки\проблем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4680508"/>
            <a:ext cx="1928826" cy="196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779446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Глоссарий</a:t>
            </a:r>
            <a:endParaRPr lang="ru-RU" sz="3200" b="1" dirty="0">
              <a:solidFill>
                <a:schemeClr val="accent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285720" y="571480"/>
            <a:ext cx="4071966" cy="3429024"/>
          </a:xfrm>
          <a:prstGeom prst="cloudCallout">
            <a:avLst>
              <a:gd name="adj1" fmla="val -36718"/>
              <a:gd name="adj2" fmla="val 6568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endParaRPr lang="ru-RU" sz="1600" b="1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РАСХОДНЫЕ ОБЯЗАТЕЛЬСТВА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обусловленные законом, иным нормативным правовым актом, договором или соглашением обязанности публично-правового образования или действующего от его имени казенного учреждения предоставить физическому или юридическому лицу, иному публично-правовому образованию, субъекту международного права средства из соответствующего бюджета. </a:t>
            </a:r>
            <a:endParaRPr lang="ru-RU" sz="1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5286380" y="500042"/>
            <a:ext cx="3676968" cy="2857520"/>
          </a:xfrm>
          <a:prstGeom prst="cloudCallout">
            <a:avLst>
              <a:gd name="adj1" fmla="val -58889"/>
              <a:gd name="adj2" fmla="val 5086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ВЕДОМСТВЕННАЯ СТРУКТУРА РАСХОДОВ  БЮДЖЕТА 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dirty="0" smtClean="0">
                <a:solidFill>
                  <a:prstClr val="black"/>
                </a:solidFill>
                <a:cs typeface="Arial" panose="020B0604020202020204" pitchFamily="34" charset="0"/>
              </a:rPr>
              <a:t>распределение </a:t>
            </a:r>
            <a:r>
              <a:rPr lang="ru-RU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бюджетных ассигнований, предусмотренных законом о бюджете, по главным распорядителям бюджетных средств </a:t>
            </a:r>
            <a:endParaRPr lang="ru-RU" sz="1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3000364" y="3643314"/>
            <a:ext cx="4878304" cy="2649476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ru-RU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МЕЖБЮДЖЕТНЫЕ ОТНОШЕНИЯ 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dirty="0" smtClean="0">
                <a:solidFill>
                  <a:srgbClr val="000000"/>
                </a:solidFill>
                <a:cs typeface="Arial" panose="020B0604020202020204" pitchFamily="34" charset="0"/>
              </a:rPr>
              <a:t>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</a:t>
            </a:r>
            <a:endParaRPr lang="ru-RU" sz="1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K:\Управлен_бюдж_планир_и_межбюджет_отношений\Сводный отдел\Зам.бюджетный\БЮДЖЕТ\БЮДЖЕТ ДЛЯ ГРАЖДАН\ПОРТАЛ\2016\проект бюджета 2017-2019\картинки\проблем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4680508"/>
            <a:ext cx="1928826" cy="196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779446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Глоссарий</a:t>
            </a:r>
            <a:endParaRPr lang="ru-RU" sz="3200" b="1" dirty="0">
              <a:solidFill>
                <a:schemeClr val="accent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357158" y="500042"/>
            <a:ext cx="3571900" cy="2428892"/>
          </a:xfrm>
          <a:prstGeom prst="cloudCallout">
            <a:avLst>
              <a:gd name="adj1" fmla="val -36718"/>
              <a:gd name="adj2" fmla="val 6568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endParaRPr lang="ru-RU" sz="1600" b="1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0" algn="ctr" fontAlgn="auto">
              <a:spcBef>
                <a:spcPts val="700"/>
              </a:spcBef>
              <a:spcAft>
                <a:spcPts val="0"/>
              </a:spcAft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 </a:t>
            </a:r>
          </a:p>
          <a:p>
            <a:pPr lvl="0" algn="ctr" fontAlgn="auto">
              <a:spcBef>
                <a:spcPts val="700"/>
              </a:spcBef>
              <a:spcAft>
                <a:spcPts val="0"/>
              </a:spcAft>
              <a:buClr>
                <a:srgbClr val="FEB80A"/>
              </a:buClr>
              <a:buSzPct val="60000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2500298" y="3000372"/>
            <a:ext cx="3676968" cy="2286016"/>
          </a:xfrm>
          <a:prstGeom prst="cloudCallout">
            <a:avLst>
              <a:gd name="adj1" fmla="val -58889"/>
              <a:gd name="adj2" fmla="val 5086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ДОТАЦИЯ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и безвозвратные денежные средства  нижестоящему бюджету без установления направления их использования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5572132" y="4143380"/>
            <a:ext cx="3449544" cy="2143140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СУБВЕНЦИЯ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целевые денежные средства, передаваемые бюджетам на исполнение переданных полномочий бюджетов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5286380" y="714356"/>
            <a:ext cx="3857620" cy="2143140"/>
          </a:xfrm>
          <a:prstGeom prst="cloudCallout">
            <a:avLst>
              <a:gd name="adj1" fmla="val -58889"/>
              <a:gd name="adj2" fmla="val 5086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СУБСИДИЯ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целевые денежные средства, передаваемые бюджетам на условиях долевого софинансирования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565232162"/>
              </p:ext>
            </p:extLst>
          </p:nvPr>
        </p:nvGraphicFramePr>
        <p:xfrm>
          <a:off x="285720" y="857232"/>
          <a:ext cx="9051403" cy="6302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00759829"/>
              </p:ext>
            </p:extLst>
          </p:nvPr>
        </p:nvGraphicFramePr>
        <p:xfrm>
          <a:off x="5796136" y="4653136"/>
          <a:ext cx="3498414" cy="2115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618502454"/>
              </p:ext>
            </p:extLst>
          </p:nvPr>
        </p:nvGraphicFramePr>
        <p:xfrm>
          <a:off x="5580112" y="1124744"/>
          <a:ext cx="3563888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6025"/>
            <a:ext cx="8657863" cy="88741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3"/>
                </a:solidFill>
                <a:latin typeface="+mn-lt"/>
                <a:cs typeface="Tahoma" pitchFamily="34" charset="0"/>
              </a:rPr>
              <a:t>Доходы формирующие бюджет поселения</a:t>
            </a:r>
            <a:endParaRPr lang="ru-RU" sz="2000" dirty="0">
              <a:solidFill>
                <a:schemeClr val="accent3"/>
              </a:solidFill>
              <a:latin typeface="+mn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451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177800"/>
            <a:ext cx="8362950" cy="67627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dirty="0">
                <a:solidFill>
                  <a:schemeClr val="accent3"/>
                </a:solidFill>
                <a:latin typeface="+mn-lt"/>
                <a:cs typeface="Tahoma" pitchFamily="34" charset="0"/>
              </a:rPr>
              <a:t>Этапы составления и утверждения </a:t>
            </a:r>
            <a:r>
              <a:rPr lang="ru-RU" sz="2000" dirty="0" smtClean="0">
                <a:solidFill>
                  <a:schemeClr val="accent3"/>
                </a:solidFill>
                <a:latin typeface="+mn-lt"/>
                <a:cs typeface="Tahoma" pitchFamily="34" charset="0"/>
              </a:rPr>
              <a:t>бюджета Новолитовского сельского поселения Партизанского муниципального района</a:t>
            </a:r>
            <a:endParaRPr lang="ru-RU" sz="2000" dirty="0">
              <a:solidFill>
                <a:schemeClr val="accent3"/>
              </a:solidFill>
              <a:latin typeface="+mn-lt"/>
              <a:cs typeface="Tahoma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19063" y="4000504"/>
            <a:ext cx="8696325" cy="1071570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anchor="ctr">
            <a:normAutofit fontScale="75000" lnSpcReduction="20000"/>
          </a:bodyPr>
          <a:lstStyle/>
          <a:p>
            <a:pPr algn="ctr">
              <a:defRPr/>
            </a:pPr>
            <a:endParaRPr lang="ru-RU" sz="2500" b="1" dirty="0" smtClean="0">
              <a:solidFill>
                <a:schemeClr val="accent3"/>
              </a:solidFill>
              <a:latin typeface="+mn-lt"/>
              <a:ea typeface="+mj-ea"/>
              <a:cs typeface="Tahoma" pitchFamily="34" charset="0"/>
            </a:endParaRPr>
          </a:p>
          <a:p>
            <a:pPr algn="ctr">
              <a:defRPr/>
            </a:pPr>
            <a:endParaRPr lang="ru-RU" sz="2500" b="1" dirty="0" smtClean="0">
              <a:solidFill>
                <a:schemeClr val="accent3"/>
              </a:solidFill>
              <a:latin typeface="+mn-lt"/>
              <a:ea typeface="+mj-ea"/>
              <a:cs typeface="Tahoma" pitchFamily="34" charset="0"/>
            </a:endParaRPr>
          </a:p>
          <a:p>
            <a:pPr algn="ctr">
              <a:defRPr/>
            </a:pPr>
            <a:r>
              <a:rPr lang="ru-RU" sz="2500" b="1" dirty="0" smtClean="0">
                <a:solidFill>
                  <a:schemeClr val="accent3"/>
                </a:solidFill>
                <a:latin typeface="+mn-lt"/>
                <a:ea typeface="+mj-ea"/>
                <a:cs typeface="Tahoma" pitchFamily="34" charset="0"/>
              </a:rPr>
              <a:t>Нормативные </a:t>
            </a:r>
            <a:r>
              <a:rPr lang="ru-RU" sz="2500" b="1" dirty="0">
                <a:solidFill>
                  <a:schemeClr val="accent3"/>
                </a:solidFill>
                <a:latin typeface="+mn-lt"/>
                <a:ea typeface="+mj-ea"/>
                <a:cs typeface="Tahoma" pitchFamily="34" charset="0"/>
              </a:rPr>
              <a:t>правовые акты, регулирующие бюджетные правоотношения</a:t>
            </a:r>
          </a:p>
        </p:txBody>
      </p:sp>
      <p:sp>
        <p:nvSpPr>
          <p:cNvPr id="13317" name="Содержимое 2"/>
          <p:cNvSpPr txBox="1">
            <a:spLocks/>
          </p:cNvSpPr>
          <p:nvPr/>
        </p:nvSpPr>
        <p:spPr bwMode="auto">
          <a:xfrm>
            <a:off x="280988" y="5026025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Прогноз социально – экономического развития 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Новолитовского сельского поселения Партизанского 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</a:p>
        </p:txBody>
      </p:sp>
      <p:sp>
        <p:nvSpPr>
          <p:cNvPr id="13318" name="Содержимое 2"/>
          <p:cNvSpPr txBox="1">
            <a:spLocks/>
          </p:cNvSpPr>
          <p:nvPr/>
        </p:nvSpPr>
        <p:spPr bwMode="auto">
          <a:xfrm>
            <a:off x="254000" y="5614988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 algn="just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Новолитовского сельского поселения Партизанского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</a:p>
        </p:txBody>
      </p:sp>
      <p:sp>
        <p:nvSpPr>
          <p:cNvPr id="13319" name="Содержимое 2"/>
          <p:cNvSpPr txBox="1">
            <a:spLocks/>
          </p:cNvSpPr>
          <p:nvPr/>
        </p:nvSpPr>
        <p:spPr bwMode="auto">
          <a:xfrm>
            <a:off x="271463" y="6146800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Новолитовского сельского поселения Партизанского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</a:p>
        </p:txBody>
      </p:sp>
      <p:grpSp>
        <p:nvGrpSpPr>
          <p:cNvPr id="3" name="Группа 16"/>
          <p:cNvGrpSpPr/>
          <p:nvPr/>
        </p:nvGrpSpPr>
        <p:grpSpPr>
          <a:xfrm>
            <a:off x="772160" y="1056641"/>
            <a:ext cx="2048949" cy="863599"/>
            <a:chOff x="0" y="603627"/>
            <a:chExt cx="2418582" cy="1041837"/>
          </a:xfrm>
          <a:scene3d>
            <a:camera prst="orthographicFront"/>
            <a:lightRig rig="flat" dir="t"/>
          </a:scene3d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0" y="603627"/>
              <a:ext cx="2418582" cy="1041837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50858" y="654485"/>
              <a:ext cx="2316866" cy="940121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31470" tIns="0" rIns="231470" bIns="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Schoolbook"/>
                </a:rPr>
                <a:t>Составление проекта бюджета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22251" y="2030413"/>
            <a:ext cx="2849552" cy="2092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12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</a:rPr>
              <a:t>Основными документами, регламентирующими бюджетный процесс, являются БК РФ, Устав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</a:rPr>
              <a:t>Новолитовского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</a:rPr>
              <a:t>СП, Положение о бюджетном процессе  в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</a:rPr>
              <a:t>Новолитовском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</a:rPr>
              <a:t>СП. Ответственным за непосредственное составление проекта бюджета является финансовый орган Администрации сельского поселения</a:t>
            </a:r>
            <a:r>
              <a:rPr lang="ru-RU" sz="1000" dirty="0" smtClean="0">
                <a:solidFill>
                  <a:schemeClr val="bg2"/>
                </a:solidFill>
                <a:latin typeface="Times New Roman" pitchFamily="18" charset="0"/>
              </a:rPr>
              <a:t>..</a:t>
            </a:r>
          </a:p>
          <a:p>
            <a:pPr algn="ctr">
              <a:defRPr/>
            </a:pPr>
            <a:endParaRPr lang="ru-RU" sz="1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5" name="Группа 20"/>
          <p:cNvGrpSpPr/>
          <p:nvPr/>
        </p:nvGrpSpPr>
        <p:grpSpPr>
          <a:xfrm>
            <a:off x="3698047" y="1039356"/>
            <a:ext cx="2184593" cy="863599"/>
            <a:chOff x="0" y="2623517"/>
            <a:chExt cx="2418582" cy="1041837"/>
          </a:xfrm>
          <a:scene3d>
            <a:camera prst="orthographicFront"/>
            <a:lightRig rig="flat" dir="t"/>
          </a:scene3d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0" y="2623517"/>
              <a:ext cx="2418582" cy="1041837"/>
            </a:xfrm>
            <a:prstGeom prst="round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50858" y="2674375"/>
              <a:ext cx="2316866" cy="940121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231470" tIns="0" rIns="231470" bIns="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bg1">
                      <a:lumMod val="50000"/>
                    </a:schemeClr>
                  </a:solidFill>
                  <a:latin typeface="Century Schoolbook"/>
                </a:rPr>
                <a:t>Рассмотрение проекта бюджета</a:t>
              </a:r>
            </a:p>
          </p:txBody>
        </p:sp>
      </p:grpSp>
      <p:sp>
        <p:nvSpPr>
          <p:cNvPr id="13323" name="TextBox 7"/>
          <p:cNvSpPr txBox="1">
            <a:spLocks noChangeArrowheads="1"/>
          </p:cNvSpPr>
          <p:nvPr/>
        </p:nvSpPr>
        <p:spPr bwMode="auto">
          <a:xfrm>
            <a:off x="3343275" y="2030413"/>
            <a:ext cx="2800361" cy="2308324"/>
          </a:xfrm>
          <a:prstGeom prst="rect">
            <a:avLst/>
          </a:prstGeom>
          <a:solidFill>
            <a:srgbClr val="FFE8D1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Новолитовского сельского поселения 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представляет проект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 рассмотрение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поселения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до 15 ноября текущего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года,.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Председатель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направляет проект решения о бюджете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поселения в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ревизионную комиссию для подготовки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заключения, Муниципальный комитет рассматривает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проект решения о бюджете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двух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чтениях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24"/>
          <p:cNvGrpSpPr/>
          <p:nvPr/>
        </p:nvGrpSpPr>
        <p:grpSpPr>
          <a:xfrm>
            <a:off x="6675119" y="1039356"/>
            <a:ext cx="2140267" cy="863599"/>
            <a:chOff x="38571" y="4629907"/>
            <a:chExt cx="2418582" cy="1041837"/>
          </a:xfrm>
          <a:scene3d>
            <a:camera prst="orthographicFront"/>
            <a:lightRig rig="flat" dir="t"/>
          </a:scene3d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38571" y="4629907"/>
              <a:ext cx="2418582" cy="1041837"/>
            </a:xfrm>
            <a:prstGeom prst="roundRect">
              <a:avLst/>
            </a:prstGeom>
            <a:gradFill rotWithShape="1">
              <a:gsLst>
                <a:gs pos="0">
                  <a:srgbClr val="AEBAD5">
                    <a:hueOff val="-277017"/>
                    <a:satOff val="-26528"/>
                    <a:lumOff val="-26667"/>
                    <a:alphaOff val="0"/>
                    <a:shade val="63000"/>
                    <a:satMod val="165000"/>
                  </a:srgbClr>
                </a:gs>
                <a:gs pos="30000">
                  <a:srgbClr val="AEBAD5">
                    <a:hueOff val="-277017"/>
                    <a:satOff val="-26528"/>
                    <a:lumOff val="-26667"/>
                    <a:alphaOff val="0"/>
                    <a:shade val="58000"/>
                    <a:satMod val="165000"/>
                  </a:srgbClr>
                </a:gs>
                <a:gs pos="75000">
                  <a:srgbClr val="AEBAD5">
                    <a:hueOff val="-277017"/>
                    <a:satOff val="-26528"/>
                    <a:lumOff val="-26667"/>
                    <a:alphaOff val="0"/>
                    <a:shade val="30000"/>
                    <a:satMod val="175000"/>
                  </a:srgbClr>
                </a:gs>
                <a:gs pos="100000">
                  <a:srgbClr val="AEBAD5">
                    <a:hueOff val="-277017"/>
                    <a:satOff val="-26528"/>
                    <a:lumOff val="-26667"/>
                    <a:alphaOff val="0"/>
                    <a:shade val="15000"/>
                    <a:satMod val="175000"/>
                  </a:srgbClr>
                </a:gs>
              </a:gsLst>
              <a:path path="circle">
                <a:fillToRect l="5000" t="100000" r="120000" b="10000"/>
              </a:path>
            </a:gradFill>
            <a:ln>
              <a:noFill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  <a:sp3d prstMaterial="plastic">
              <a:bevelT w="120900" h="88900"/>
              <a:bevelB w="88900" h="31750" prst="angle"/>
            </a:sp3d>
          </p:spPr>
        </p:sp>
        <p:sp>
          <p:nvSpPr>
            <p:cNvPr id="27" name="Скругленный прямоугольник 4"/>
            <p:cNvSpPr/>
            <p:nvPr/>
          </p:nvSpPr>
          <p:spPr>
            <a:xfrm>
              <a:off x="89429" y="4680765"/>
              <a:ext cx="2316866" cy="940121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231470" tIns="0" rIns="231470" bIns="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entury Schoolbook"/>
                </a:rPr>
                <a:t>Утверждение проекта бюджета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340475" y="2030413"/>
            <a:ext cx="2630488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Проект бюджета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утверждается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Муниципальным комитетом </a:t>
            </a: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форме решения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Новолитовского сельского поселения , </a:t>
            </a: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решение, подлежит обнародованию путем опубликования его в газете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«Ведомости Новолитовского сельского поселения» </a:t>
            </a: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 размещению на официальном сайте администрации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Новолитовского сельского поселения.</a:t>
            </a:r>
            <a:endParaRPr lang="ru-RU" sz="1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715404" y="6215082"/>
            <a:ext cx="257148" cy="476250"/>
          </a:xfrm>
        </p:spPr>
        <p:txBody>
          <a:bodyPr/>
          <a:lstStyle/>
          <a:p>
            <a:pPr>
              <a:defRPr/>
            </a:pPr>
            <a:fld id="{4925ABC1-BCDE-47C2-BF1C-97135AF53CBE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14290"/>
            <a:ext cx="7793037" cy="146208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Основные характеристики бюджета Новолитовского сельского поселения </a:t>
            </a:r>
            <a:b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</a:b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на 2022 год и плановый период 2023 и 2024 годов </a:t>
            </a:r>
            <a:b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</a:b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                                                                       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(руб.)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44965999"/>
              </p:ext>
            </p:extLst>
          </p:nvPr>
        </p:nvGraphicFramePr>
        <p:xfrm>
          <a:off x="827584" y="2060848"/>
          <a:ext cx="7848872" cy="3906688"/>
        </p:xfrm>
        <a:graphic>
          <a:graphicData uri="http://schemas.openxmlformats.org/drawingml/2006/table">
            <a:tbl>
              <a:tblPr/>
              <a:tblGrid>
                <a:gridCol w="3256274"/>
                <a:gridCol w="1609490"/>
                <a:gridCol w="1512168"/>
                <a:gridCol w="1470940"/>
              </a:tblGrid>
              <a:tr h="4619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60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13 219 060,00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13 498 813,89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13 498 813,89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90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4 454 265,00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4 454 265,00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4 454 265,00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8 764 795,00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9 044 548,89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9 044 548,89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5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13 219 060,00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13 498 813,89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13 498 813,89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90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Дефицит (-),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профицит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14290"/>
            <a:ext cx="7793037" cy="146208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kern="12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Муниципальный долг</a:t>
            </a:r>
            <a:endParaRPr lang="ru-RU" sz="4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571612"/>
            <a:ext cx="57864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Муниципальный долг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обязательства, возникающие из муниципальных заимствований, гарантий по обязательствам третьих лиц, другие обязательства в соответствии с видами</a:t>
            </a:r>
            <a:b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долговых обязательств, установленными Бюджетным кодексом, принятые на себя муниципальным образованием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071538" y="3714752"/>
            <a:ext cx="6735338" cy="1571637"/>
            <a:chOff x="897081" y="1119716"/>
            <a:chExt cx="7612760" cy="257547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897081" y="1353852"/>
              <a:ext cx="7612760" cy="2341341"/>
            </a:xfrm>
            <a:prstGeom prst="rect">
              <a:avLst/>
            </a:prstGeom>
            <a:solidFill>
              <a:schemeClr val="accent5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4">
                <a:hueOff val="7484979"/>
                <a:satOff val="-41387"/>
                <a:lumOff val="-3529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897081" y="1119716"/>
              <a:ext cx="3806380" cy="25754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180975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b="1" kern="1200" dirty="0" smtClean="0"/>
                <a:t>По видам </a:t>
              </a:r>
            </a:p>
            <a:p>
              <a:pPr marL="180975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b="1" kern="1200" dirty="0" smtClean="0"/>
                <a:t>долговых </a:t>
              </a:r>
            </a:p>
            <a:p>
              <a:pPr marL="180975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b="1" kern="1200" dirty="0" smtClean="0"/>
                <a:t>обязательств</a:t>
              </a:r>
              <a:endParaRPr lang="ru-RU" sz="2000" b="1" kern="12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3214678" y="4214818"/>
            <a:ext cx="4513425" cy="1143008"/>
            <a:chOff x="3947568" y="896136"/>
            <a:chExt cx="4513425" cy="2652702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3947568" y="1610516"/>
              <a:ext cx="4513425" cy="1938322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3947568" y="896136"/>
              <a:ext cx="4513425" cy="164307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marL="180975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ts val="500"/>
                </a:spcAft>
                <a:buChar char="••"/>
              </a:pPr>
              <a:r>
                <a:rPr lang="ru-RU" altLang="ru-RU" sz="1400" b="0" kern="1200" dirty="0" smtClean="0">
                  <a:latin typeface="+mn-lt"/>
                </a:rPr>
                <a:t>бюджетные кредиты, привлеченные от других бюджетов бюджетной системы Российской Федерации;</a:t>
              </a:r>
              <a:endParaRPr lang="ru-RU" sz="1400" kern="1200" dirty="0">
                <a:latin typeface="+mn-lt"/>
              </a:endParaRPr>
            </a:p>
            <a:p>
              <a:pPr marL="180975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ts val="500"/>
                </a:spcAft>
                <a:buChar char="••"/>
              </a:pPr>
              <a:r>
                <a:rPr lang="ru-RU" altLang="ru-RU" sz="1400" b="0" kern="1200" dirty="0" smtClean="0">
                  <a:latin typeface="+mn-lt"/>
                </a:rPr>
                <a:t>государственные ценные бумаги;</a:t>
              </a:r>
              <a:endParaRPr lang="ru-RU" sz="1400" kern="1200" dirty="0">
                <a:latin typeface="+mn-lt"/>
              </a:endParaRPr>
            </a:p>
            <a:p>
              <a:pPr marL="180975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ts val="500"/>
                </a:spcAft>
                <a:buChar char="••"/>
              </a:pPr>
              <a:r>
                <a:rPr lang="ru-RU" altLang="ru-RU" sz="1400" b="0" kern="1200" dirty="0" smtClean="0">
                  <a:latin typeface="+mn-lt"/>
                </a:rPr>
                <a:t>кредиты, полученные от кредитных организаций;</a:t>
              </a:r>
              <a:endParaRPr lang="ru-RU" sz="1400" kern="1200" dirty="0">
                <a:latin typeface="+mn-lt"/>
              </a:endParaRPr>
            </a:p>
            <a:p>
              <a:pPr marL="180975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ts val="500"/>
                </a:spcAft>
                <a:buChar char="••"/>
              </a:pPr>
              <a:r>
                <a:rPr lang="ru-RU" altLang="ru-RU" sz="1400" b="0" kern="1200" dirty="0" smtClean="0">
                  <a:latin typeface="+mn-lt"/>
                </a:rPr>
                <a:t>государственные гарантии.</a:t>
              </a:r>
              <a:endParaRPr lang="ru-RU" sz="1400" kern="1200" dirty="0">
                <a:latin typeface="+mn-lt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1142976" y="5429264"/>
            <a:ext cx="671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Муниципальный долг в Новолитовском сельском поселении по состоянию на 01.01.2022 г отсутствует</a:t>
            </a:r>
            <a:endParaRPr lang="ru-RU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007319"/>
              </p:ext>
            </p:extLst>
          </p:nvPr>
        </p:nvGraphicFramePr>
        <p:xfrm>
          <a:off x="1979712" y="266219"/>
          <a:ext cx="9143999" cy="6591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15328" cy="850884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Структура доходной части 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бюджета Новолитовского сельского поселения </a:t>
            </a:r>
            <a:r>
              <a:rPr lang="ru-RU" sz="2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2022 год</a:t>
            </a:r>
            <a:endParaRPr lang="ru-RU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960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Новолитовского сельского поселения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</a:t>
            </a: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годы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54725852"/>
              </p:ext>
            </p:extLst>
          </p:nvPr>
        </p:nvGraphicFramePr>
        <p:xfrm>
          <a:off x="827584" y="1484784"/>
          <a:ext cx="7961538" cy="4521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401080" cy="120807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Новолитовского сельского поселения в 2022 году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тыс.рублей)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09120004"/>
              </p:ext>
            </p:extLst>
          </p:nvPr>
        </p:nvGraphicFramePr>
        <p:xfrm>
          <a:off x="142844" y="1428736"/>
          <a:ext cx="8786148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715404" y="6215082"/>
            <a:ext cx="257148" cy="476250"/>
          </a:xfrm>
        </p:spPr>
        <p:txBody>
          <a:bodyPr/>
          <a:lstStyle/>
          <a:p>
            <a:pPr>
              <a:defRPr/>
            </a:pPr>
            <a:fld id="{4ACB15E6-E510-4187-929F-6376E6CC7B9D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9219" name="Прямоугольник 5"/>
          <p:cNvSpPr>
            <a:spLocks noChangeArrowheads="1"/>
          </p:cNvSpPr>
          <p:nvPr/>
        </p:nvSpPr>
        <p:spPr bwMode="auto">
          <a:xfrm>
            <a:off x="928662" y="214290"/>
            <a:ext cx="67890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latin typeface="+mn-lt"/>
                <a:cs typeface="Tahoma" pitchFamily="34" charset="0"/>
              </a:rPr>
              <a:t>Уважаемые </a:t>
            </a:r>
            <a:r>
              <a:rPr lang="ru-RU" sz="2400" b="1" i="1" dirty="0" smtClean="0">
                <a:solidFill>
                  <a:srgbClr val="FF0000"/>
                </a:solidFill>
                <a:latin typeface="+mn-lt"/>
                <a:cs typeface="Tahoma" pitchFamily="34" charset="0"/>
              </a:rPr>
              <a:t>жители </a:t>
            </a: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+mn-lt"/>
                <a:cs typeface="Tahoma" pitchFamily="34" charset="0"/>
              </a:rPr>
              <a:t>Новолитовского сельского поселения!</a:t>
            </a:r>
            <a:endParaRPr lang="ru-RU" sz="2400" b="1" i="1" dirty="0">
              <a:solidFill>
                <a:srgbClr val="FF000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185738" y="3643314"/>
            <a:ext cx="87852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- информационный сборник, который знакомит население с основными положениями главного финансового документа - бюджета Новолитовского сельского поселения Партизанского муниципального района на 2022 год и плановый период 2023 и 2024 годов, который  создан специально для того, чтобы каждый житель был осведомлен, как формируется и расходуется бюджет поселения, сколько в бюджет поступает средств и на какие цели они направляются.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000496" y="1285860"/>
            <a:ext cx="4712836" cy="2143140"/>
          </a:xfrm>
          <a:prstGeom prst="horizontalScroll">
            <a:avLst>
              <a:gd name="adj" fmla="val 11876"/>
            </a:avLst>
          </a:prstGeom>
          <a:solidFill>
            <a:srgbClr val="EBDDC3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i="1" kern="0" dirty="0" smtClean="0">
              <a:solidFill>
                <a:sysClr val="windowText" lastClr="000000"/>
              </a:solidFill>
              <a:latin typeface="Cambri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С </a:t>
            </a:r>
            <a:r>
              <a:rPr kumimoji="0" lang="ru-RU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2013 года на всех уровнях управления следует регулярно публиковать (размещать в сети Интернет) брошюру «Бюджет для граждан». Это даст возможность в доступной форме информировать население о соответствующих бюджетах, планируемых и достигнутых результатах использования бюджетных </a:t>
            </a:r>
            <a:r>
              <a:rPr kumimoji="0" lang="ru-RU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средств.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Президент </a:t>
            </a:r>
            <a:r>
              <a:rPr kumimoji="0" lang="ru-RU" sz="1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России </a:t>
            </a:r>
            <a:r>
              <a:rPr kumimoji="0" lang="ru-RU" sz="1400" b="1" i="1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В.В.Путин</a:t>
            </a:r>
            <a:endParaRPr kumimoji="0" lang="ru-RU" sz="14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1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9191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налога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доходы физических лиц в бюджет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Новолитовского сельского поселения (в тыс. рублей) НДФЛ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26648602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9191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налога на имущество физических лиц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бюджет Новолитовского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тыс. рублей)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34601199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9191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земельного налога 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бюджет Новолитовского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тыс. рублей)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65571613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Новолитовского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2020-2024 годы (в тыс. рублей)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3377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безвозмездных поступлений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бюджет Новолитовского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2020 – 2024 годах (в тыс. рублей)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47041327"/>
              </p:ext>
            </p:extLst>
          </p:nvPr>
        </p:nvGraphicFramePr>
        <p:xfrm>
          <a:off x="179512" y="2276872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75406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РАСХОДЫ БЮДЖЕТА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28596" y="3071810"/>
            <a:ext cx="8458200" cy="2643206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какие цели расходуются средства бюджета?</a:t>
            </a:r>
          </a:p>
          <a:p>
            <a:pPr eaLnBrk="1" hangingPunct="1"/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На функционирование подведомственных учреждений ( учреждения культуры,  административно-хозяйственного управления) и органов местного самоуправления;</a:t>
            </a:r>
          </a:p>
          <a:p>
            <a:pPr eaLnBrk="1" hangingPunct="1"/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На благоустройство поселения;</a:t>
            </a:r>
          </a:p>
          <a:p>
            <a:pPr eaLnBrk="1" hangingPunct="1"/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На обеспечение мер пожарной безопасности</a:t>
            </a:r>
          </a:p>
          <a:p>
            <a:pPr eaLnBrk="1" hangingPunct="1"/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На уличное освещение и другие  вопросы местного значения.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DE6DD-82BE-4EF9-BD54-D5671104E1C0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76250" y="914400"/>
            <a:ext cx="8458200" cy="2141538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Расходы бюджета - это средства, выплачиваемые из бюджета на реализацию расходных обязательств 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Новолитовского сельского поселения Партизанского </a:t>
            </a:r>
            <a:r>
              <a:rPr lang="ru-RU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района, то есть расходов, необходимость которых установлена муниципальными правовыми актами органов местного самоуправления в соответствии с федеральными законами (законами субъекта Российской Федерации)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292100"/>
            <a:ext cx="7972452" cy="1136636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ДИНАМИКА РАСХОДОВ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/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БЮДЖЕТА НОВОЛИТОВСКОГО СЕЛЬСКОГО ПОСЕЛЕНИЯ ЗА 2020-2024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ГОДЫ </a:t>
            </a:r>
            <a:b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                                                                            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в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тыс.рублей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2053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870200"/>
          <a:ext cx="4038600" cy="198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Диаграмма" r:id="rId3" imgW="8229600" imgH="4047934" progId="MSGraph.Chart.8">
                  <p:embed followColorScheme="full"/>
                </p:oleObj>
              </mc:Choice>
              <mc:Fallback>
                <p:oleObj name="Диаграмма" r:id="rId3" imgW="8229600" imgH="4047934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70200"/>
                        <a:ext cx="4038600" cy="198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54086"/>
              </p:ext>
            </p:extLst>
          </p:nvPr>
        </p:nvGraphicFramePr>
        <p:xfrm>
          <a:off x="473075" y="1384300"/>
          <a:ext cx="83185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1C4881-B020-4CF6-B4C2-5659176A0A15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104775" y="403225"/>
            <a:ext cx="8947150" cy="461665"/>
          </a:xfr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Новолитовского сельского поселения</a:t>
            </a:r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254000" y="1190625"/>
            <a:ext cx="4075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575089"/>
              </p:ext>
            </p:extLst>
          </p:nvPr>
        </p:nvGraphicFramePr>
        <p:xfrm>
          <a:off x="115747" y="1139035"/>
          <a:ext cx="8900932" cy="5049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4010047426"/>
              </p:ext>
            </p:extLst>
          </p:nvPr>
        </p:nvGraphicFramePr>
        <p:xfrm>
          <a:off x="5531779" y="893131"/>
          <a:ext cx="3496474" cy="4500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843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Муниципальные программы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Новолитовского сельского поселения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на 2022 год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                        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859056"/>
              </p:ext>
            </p:extLst>
          </p:nvPr>
        </p:nvGraphicFramePr>
        <p:xfrm>
          <a:off x="571472" y="1905000"/>
          <a:ext cx="8115328" cy="4595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5DA02-8388-48FA-B54D-E6F175F97D53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  <p:sp>
        <p:nvSpPr>
          <p:cNvPr id="34819" name="TextBox 2"/>
          <p:cNvSpPr txBox="1">
            <a:spLocks noChangeArrowheads="1"/>
          </p:cNvSpPr>
          <p:nvPr/>
        </p:nvSpPr>
        <p:spPr bwMode="auto">
          <a:xfrm>
            <a:off x="312738" y="150813"/>
            <a:ext cx="85645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accent3"/>
                </a:solidFill>
                <a:latin typeface="+mn-lt"/>
                <a:cs typeface="Tahoma" pitchFamily="34" charset="0"/>
              </a:rPr>
              <a:t>Непрограммные направления деятельности </a:t>
            </a:r>
            <a:endParaRPr lang="ru-RU" sz="2000" b="1" dirty="0" smtClean="0">
              <a:solidFill>
                <a:schemeClr val="accent3"/>
              </a:solidFill>
              <a:latin typeface="+mn-lt"/>
              <a:cs typeface="Tahoma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accent3"/>
                </a:solidFill>
                <a:latin typeface="+mn-lt"/>
                <a:cs typeface="Tahoma" pitchFamily="34" charset="0"/>
              </a:rPr>
              <a:t>Новолитовского </a:t>
            </a:r>
            <a:r>
              <a:rPr lang="ru-RU" sz="2000" b="1" dirty="0" smtClean="0">
                <a:solidFill>
                  <a:schemeClr val="accent3"/>
                </a:solidFill>
                <a:latin typeface="+mn-lt"/>
                <a:cs typeface="Tahoma" pitchFamily="34" charset="0"/>
              </a:rPr>
              <a:t>сельского поселения</a:t>
            </a:r>
            <a:endParaRPr lang="ru-RU" sz="2000" b="1" dirty="0">
              <a:solidFill>
                <a:schemeClr val="accent3"/>
              </a:solidFill>
              <a:latin typeface="+mn-lt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116" y="1000108"/>
            <a:ext cx="2534034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4 217 914,00 </a:t>
            </a:r>
            <a:r>
              <a:rPr lang="ru-RU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6922" y="3501008"/>
            <a:ext cx="235745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Мобилизационная и вневойсковая подготовка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74" y="2571744"/>
            <a:ext cx="2143140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3 745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рублей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07917" y="1645374"/>
            <a:ext cx="2357454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органов местного самоуправления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61988" y="1659317"/>
            <a:ext cx="2286000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финансовых, налоговых и таможенных органов и органов финансового надзора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51920" y="4315248"/>
            <a:ext cx="1793183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345 914,00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82748" y="2996952"/>
            <a:ext cx="1844479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127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000,00 рублей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В состав Новолитовского сельского поселения  входят 4 населенных пункта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041748"/>
              </p:ext>
            </p:extLst>
          </p:nvPr>
        </p:nvGraphicFramePr>
        <p:xfrm>
          <a:off x="457200" y="1905000"/>
          <a:ext cx="8229600" cy="240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Наименование населенного пункта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 smtClean="0">
                          <a:effectLst/>
                        </a:rPr>
                        <a:t>2022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Численность постоянного населения, 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с. </a:t>
                      </a:r>
                      <a:r>
                        <a:rPr lang="ru-RU" sz="1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Новолитовск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1048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п. </a:t>
                      </a:r>
                      <a:r>
                        <a:rPr lang="ru-RU" sz="1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Волчанец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3948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с. </a:t>
                      </a:r>
                      <a:r>
                        <a:rPr lang="ru-RU" sz="1800" u="none" strike="noStrike" dirty="0" err="1" smtClean="0">
                          <a:solidFill>
                            <a:srgbClr val="002060"/>
                          </a:solidFill>
                          <a:effectLst/>
                        </a:rPr>
                        <a:t>Кирилловка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67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д. Васильевка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232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3174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425" y="571481"/>
            <a:ext cx="8496300" cy="85725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Текст 2"/>
          <p:cNvSpPr>
            <a:spLocks noGrp="1"/>
          </p:cNvSpPr>
          <p:nvPr>
            <p:ph type="body" sz="quarter" idx="13"/>
          </p:nvPr>
        </p:nvSpPr>
        <p:spPr>
          <a:xfrm>
            <a:off x="428596" y="500043"/>
            <a:ext cx="8391554" cy="714380"/>
          </a:xfrm>
        </p:spPr>
        <p:txBody>
          <a:bodyPr/>
          <a:lstStyle/>
          <a:p>
            <a:pPr algn="ctr" eaLnBrk="1" hangingPunct="1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30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Глава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Новолитовского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сельского поселения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тел.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8(42365)26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1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25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Бухгалтерия поселения тел.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8(42365)26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1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30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Специалисты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(выдача справок, постановка и снятие с воинского учета) 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тел./ факс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8(42365)26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1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25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Адрес: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692968 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Приморский край, Партизанский район, 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С. Новолитовск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ул.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Черняховского, 28.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lvl="0" algn="ctr" eaLnBrk="1" hangingPunct="1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/>
            <a:r>
              <a:rPr lang="en-US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novolit2011@mail.ru</a:t>
            </a:r>
            <a:endParaRPr lang="ru-RU" sz="2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/>
            <a:r>
              <a:rPr lang="en-US" sz="24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sp</a:t>
            </a:r>
            <a:r>
              <a:rPr lang="ru-RU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en-US" sz="24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novolitovskoe</a:t>
            </a:r>
            <a:r>
              <a:rPr lang="ru-RU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@</a:t>
            </a:r>
            <a:r>
              <a:rPr lang="en-US" sz="24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partizansky</a:t>
            </a:r>
            <a:r>
              <a:rPr lang="ru-RU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24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ru</a:t>
            </a:r>
            <a:endParaRPr lang="ru-RU" sz="2400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1" hangingPunct="1"/>
            <a:endParaRPr lang="en-US" sz="3600" dirty="0" smtClean="0">
              <a:effectLst/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sz="2400" dirty="0" smtClean="0"/>
          </a:p>
          <a:p>
            <a:pPr eaLnBrk="1" hangingPunct="1"/>
            <a:r>
              <a:rPr lang="ru-RU" dirty="0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7C944E9-549C-42E9-8965-DA4FCAE49DAE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85860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bg2"/>
                </a:solidFill>
              </a:rPr>
              <a:t>Основные параметры социально-экономического развития Новолитовского сельского поселения Партизанского муниципального района</a:t>
            </a:r>
            <a:endParaRPr lang="ru-RU" sz="2400" dirty="0">
              <a:solidFill>
                <a:schemeClr val="bg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258560"/>
              </p:ext>
            </p:extLst>
          </p:nvPr>
        </p:nvGraphicFramePr>
        <p:xfrm>
          <a:off x="179512" y="1412775"/>
          <a:ext cx="8856983" cy="4868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0824"/>
                <a:gridCol w="977719"/>
                <a:gridCol w="1092744"/>
                <a:gridCol w="1035232"/>
                <a:gridCol w="1035232"/>
                <a:gridCol w="1035232"/>
              </a:tblGrid>
              <a:tr h="11158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 прогноз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 прогноз</a:t>
                      </a:r>
                    </a:p>
                    <a:p>
                      <a:pPr algn="ctr"/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633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населения, тыс.человек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5,275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5,295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5,295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5,295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5,295</a:t>
                      </a:r>
                    </a:p>
                  </a:txBody>
                  <a:tcPr/>
                </a:tc>
              </a:tr>
              <a:tr h="712520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 потребительских цен в среднем за год, в % к предыдущему периоду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104,9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102,1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3266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Номинальная начисленная среднемесячная заработная плата работников организаций, рублей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32452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40849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42156,2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43547,3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45027,9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5230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Среднегодовая численность занятых в экономике, человек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2520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Реальные располагаемые денежные доходы населения, в % к предыдущему году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2520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Величина прожиточного минимума (в среднем на душу населения), руб. в месяц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13889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13963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14319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15170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16241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92100"/>
            <a:ext cx="8786874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Основные задачи и направления бюджета Новолитовского сельского поселения Партизанского муниципального района на 2022 год и на плановый период 2023 и 2024 годов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проведение эффективной бюджетной политики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формирование устойчивой собственной доходной базы и создание стимулов по ее наращиванию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обеспечение сбалансированности бюджета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программно-целевой метод бюджетного планирования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СНИЖЕНИЕ НЕЭФФЕКТИВНЫХ РАСХОДОВ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572528" y="6215082"/>
            <a:ext cx="328586" cy="476250"/>
          </a:xfrm>
        </p:spPr>
        <p:txBody>
          <a:bodyPr/>
          <a:lstStyle/>
          <a:p>
            <a:pPr>
              <a:defRPr/>
            </a:pPr>
            <a:fld id="{99560E3F-4EC2-493C-B145-E0066AD63C68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6766" cy="85725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accent3"/>
                </a:solidFill>
                <a:latin typeface="+mn-lt"/>
                <a:cs typeface="Tahoma" pitchFamily="34" charset="0"/>
              </a:rPr>
              <a:t>Что такое бюджет? Какие бывают бюджеты?</a:t>
            </a:r>
            <a:endParaRPr lang="ru-RU" sz="2800" dirty="0">
              <a:solidFill>
                <a:schemeClr val="accent3"/>
              </a:solidFill>
              <a:latin typeface="+mn-lt"/>
              <a:cs typeface="Tahoma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34853" y="1024240"/>
            <a:ext cx="3935393" cy="9029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Какие бывают бюджеты?</a:t>
            </a:r>
            <a:endParaRPr lang="ru-RU" b="1" cap="all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63118" y="2373254"/>
            <a:ext cx="3078865" cy="11223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публично-правовых образований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5407" y="2373255"/>
            <a:ext cx="2232248" cy="112229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семей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25347" y="2373254"/>
            <a:ext cx="2232248" cy="11223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организаций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9263" y="4321175"/>
            <a:ext cx="2376487" cy="17494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Российской Федерации </a:t>
            </a:r>
            <a:r>
              <a:rPr lang="ru-RU" sz="1400" dirty="0">
                <a:solidFill>
                  <a:schemeClr val="tx1"/>
                </a:solidFill>
              </a:rPr>
              <a:t>(федеральный бюджет, бюджеты государственных внебюджетных фондов РФ)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92450" y="4341813"/>
            <a:ext cx="3032125" cy="194470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Субъектов Российской Федерации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(региональные бюджеты, бюджеты территориальных фондов обязательного медицинского страхования)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96038" y="4357688"/>
            <a:ext cx="2479675" cy="174783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Муниципальных образований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 (местные бюджеты муниципальных районов, городских округов, городских и сельских поселений)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502150" y="3495675"/>
            <a:ext cx="4763" cy="842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2" idx="0"/>
          </p:cNvCxnSpPr>
          <p:nvPr/>
        </p:nvCxnSpPr>
        <p:spPr>
          <a:xfrm>
            <a:off x="4502150" y="3495675"/>
            <a:ext cx="3133725" cy="8620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0" idx="0"/>
          </p:cNvCxnSpPr>
          <p:nvPr/>
        </p:nvCxnSpPr>
        <p:spPr>
          <a:xfrm flipH="1">
            <a:off x="1638300" y="3495675"/>
            <a:ext cx="2863850" cy="825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6" idx="2"/>
            <a:endCxn id="7" idx="0"/>
          </p:cNvCxnSpPr>
          <p:nvPr/>
        </p:nvCxnSpPr>
        <p:spPr>
          <a:xfrm>
            <a:off x="4502150" y="1927225"/>
            <a:ext cx="0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6" idx="2"/>
            <a:endCxn id="9" idx="0"/>
          </p:cNvCxnSpPr>
          <p:nvPr/>
        </p:nvCxnSpPr>
        <p:spPr>
          <a:xfrm>
            <a:off x="4502150" y="1927225"/>
            <a:ext cx="2740025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6" idx="2"/>
            <a:endCxn id="8" idx="0"/>
          </p:cNvCxnSpPr>
          <p:nvPr/>
        </p:nvCxnSpPr>
        <p:spPr>
          <a:xfrm flipH="1">
            <a:off x="1671638" y="1927225"/>
            <a:ext cx="2830512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:\bcem\БЮДЖЕТ ДЛЯ ГРАЖДАН\бюджет 2017-2019\картинки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171753"/>
            <a:ext cx="1766544" cy="153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K:\bcem\БЮДЖЕТ ДЛЯ ГРАЖДАН\бюджет 2017-2019\картинки\images (1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843649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8663" y="188640"/>
            <a:ext cx="8177085" cy="792088"/>
          </a:xfrm>
        </p:spPr>
        <p:txBody>
          <a:bodyPr bIns="91440" anchor="t" anchorCtr="0">
            <a:noAutofit/>
          </a:bodyPr>
          <a:lstStyle/>
          <a:p>
            <a:pPr algn="ctr"/>
            <a:r>
              <a:rPr lang="ru-RU" sz="3000" b="1" kern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Основные характеристики бюджетов</a:t>
            </a:r>
            <a:endParaRPr lang="ru-RU" sz="3000" b="1" kern="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89433" y="4077072"/>
            <a:ext cx="2832100" cy="90011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Дефицит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(расходы больше доходов)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423405" y="4077071"/>
            <a:ext cx="2855912" cy="900113"/>
          </a:xfrm>
          <a:prstGeom prst="roundRect">
            <a:avLst/>
          </a:prstGeom>
          <a:solidFill>
            <a:srgbClr val="FCE7E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Профицит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(доходы больше расходов)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928671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</a:rPr>
              <a:t>Доходы – Расходы = Дефицит (-) или Профицит (+)</a:t>
            </a:r>
            <a:endParaRPr lang="ru-RU" sz="2400" b="1" dirty="0">
              <a:solidFill>
                <a:schemeClr val="bg2"/>
              </a:solidFill>
            </a:endParaRPr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1123599" y="1793454"/>
            <a:ext cx="2832100" cy="2120900"/>
            <a:chOff x="724267" y="1934585"/>
            <a:chExt cx="2831277" cy="2120533"/>
          </a:xfrm>
          <a:solidFill>
            <a:schemeClr val="bg2"/>
          </a:solidFill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724267" y="1934585"/>
              <a:ext cx="1275979" cy="1238036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Доходы</a:t>
              </a: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2282739" y="2396468"/>
              <a:ext cx="1272805" cy="1238036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lIns="36000" r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Расходы</a:t>
              </a:r>
            </a:p>
          </p:txBody>
        </p:sp>
        <p:grpSp>
          <p:nvGrpSpPr>
            <p:cNvPr id="7" name="Группа 17"/>
            <p:cNvGrpSpPr>
              <a:grpSpLocks/>
            </p:cNvGrpSpPr>
            <p:nvPr/>
          </p:nvGrpSpPr>
          <p:grpSpPr bwMode="auto">
            <a:xfrm>
              <a:off x="1024217" y="3537683"/>
              <a:ext cx="1944123" cy="517435"/>
              <a:chOff x="1024217" y="2636802"/>
              <a:chExt cx="1944123" cy="517435"/>
            </a:xfrm>
            <a:grpFill/>
          </p:grpSpPr>
          <p:sp>
            <p:nvSpPr>
              <p:cNvPr id="19" name="Прямоугольник 18"/>
              <p:cNvSpPr/>
              <p:nvPr/>
            </p:nvSpPr>
            <p:spPr>
              <a:xfrm rot="1188936">
                <a:off x="1024217" y="2636802"/>
                <a:ext cx="1944123" cy="193641"/>
              </a:xfrm>
              <a:prstGeom prst="rect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20" name="Равнобедренный треугольник 19"/>
              <p:cNvSpPr/>
              <p:nvPr/>
            </p:nvSpPr>
            <p:spPr>
              <a:xfrm>
                <a:off x="1819324" y="2860601"/>
                <a:ext cx="353909" cy="293636"/>
              </a:xfrm>
              <a:prstGeom prst="triangle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" name="Группа 20"/>
          <p:cNvGrpSpPr>
            <a:grpSpLocks/>
          </p:cNvGrpSpPr>
          <p:nvPr/>
        </p:nvGrpSpPr>
        <p:grpSpPr bwMode="auto">
          <a:xfrm>
            <a:off x="5333007" y="1812540"/>
            <a:ext cx="2855913" cy="2101849"/>
            <a:chOff x="5015136" y="1629651"/>
            <a:chExt cx="2856132" cy="2102625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5015136" y="2090196"/>
              <a:ext cx="1276448" cy="1238707"/>
            </a:xfrm>
            <a:prstGeom prst="roundRect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Доходы</a:t>
              </a: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6597995" y="1629651"/>
              <a:ext cx="1273273" cy="1238707"/>
            </a:xfrm>
            <a:prstGeom prst="roundRect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36000" r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Расходы</a:t>
              </a:r>
            </a:p>
          </p:txBody>
        </p:sp>
        <p:grpSp>
          <p:nvGrpSpPr>
            <p:cNvPr id="9" name="Группа 24"/>
            <p:cNvGrpSpPr>
              <a:grpSpLocks/>
            </p:cNvGrpSpPr>
            <p:nvPr/>
          </p:nvGrpSpPr>
          <p:grpSpPr bwMode="auto">
            <a:xfrm>
              <a:off x="5631133" y="3222501"/>
              <a:ext cx="1944837" cy="509775"/>
              <a:chOff x="5631133" y="3222501"/>
              <a:chExt cx="1944837" cy="509775"/>
            </a:xfrm>
            <a:grpFill/>
          </p:grpSpPr>
          <p:sp>
            <p:nvSpPr>
              <p:cNvPr id="26" name="Прямоугольник 25"/>
              <p:cNvSpPr/>
              <p:nvPr/>
            </p:nvSpPr>
            <p:spPr>
              <a:xfrm rot="20445898">
                <a:off x="5631133" y="3222501"/>
                <a:ext cx="1944837" cy="195334"/>
              </a:xfrm>
              <a:prstGeom prst="rect">
                <a:avLst/>
              </a:prstGeom>
              <a:grpFill/>
              <a:ln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27" name="Равнобедренный треугольник 26"/>
              <p:cNvSpPr/>
              <p:nvPr/>
            </p:nvSpPr>
            <p:spPr>
              <a:xfrm>
                <a:off x="6450346" y="3436892"/>
                <a:ext cx="355627" cy="295384"/>
              </a:xfrm>
              <a:prstGeom prst="triangle">
                <a:avLst/>
              </a:prstGeom>
              <a:grpFill/>
              <a:ln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5512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K:\Управлен_бюдж_планир_и_межбюджет_отношений\Сводный отдел\Зам.бюджетный\БЮДЖЕТ\БЮДЖЕТ ДЛЯ ГРАЖДАН\ПОРТАЛ\2016\проект бюджета 2017-2019\картинки\проблем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4680508"/>
            <a:ext cx="1928826" cy="196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08008"/>
          </a:xfrm>
        </p:spPr>
        <p:txBody>
          <a:bodyPr anchor="t"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Глоссарий</a:t>
            </a:r>
            <a:endParaRPr lang="ru-RU" sz="2800" b="1" dirty="0">
              <a:solidFill>
                <a:schemeClr val="accent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428596" y="1000108"/>
            <a:ext cx="4071966" cy="2643206"/>
          </a:xfrm>
          <a:prstGeom prst="cloudCallout">
            <a:avLst>
              <a:gd name="adj1" fmla="val -38807"/>
              <a:gd name="adj2" fmla="val 7653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b="1" dirty="0">
                <a:solidFill>
                  <a:schemeClr val="bg2"/>
                </a:solidFill>
                <a:cs typeface="Arial" panose="020B0604020202020204" pitchFamily="34" charset="0"/>
              </a:rPr>
              <a:t>БЮДЖЕТ</a:t>
            </a:r>
          </a:p>
          <a:p>
            <a:pPr lvl="0" algn="just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200" b="1" dirty="0">
                <a:solidFill>
                  <a:prstClr val="black"/>
                </a:solidFill>
                <a:cs typeface="Arial" panose="020B0604020202020204" pitchFamily="34" charset="0"/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</p:txBody>
      </p:sp>
      <p:sp>
        <p:nvSpPr>
          <p:cNvPr id="7" name="Выноска-облако 6"/>
          <p:cNvSpPr/>
          <p:nvPr/>
        </p:nvSpPr>
        <p:spPr>
          <a:xfrm>
            <a:off x="5214942" y="928670"/>
            <a:ext cx="3676968" cy="2428892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endParaRPr lang="ru-RU" sz="1600" b="1" dirty="0" smtClean="0">
              <a:solidFill>
                <a:schemeClr val="bg2"/>
              </a:solidFill>
              <a:cs typeface="Arial" panose="020B0604020202020204" pitchFamily="34" charset="0"/>
            </a:endParaRP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chemeClr val="bg2"/>
                </a:solidFill>
                <a:cs typeface="Arial" panose="020B0604020202020204" pitchFamily="34" charset="0"/>
              </a:rPr>
              <a:t>ДОХОДЫ </a:t>
            </a:r>
            <a:r>
              <a:rPr lang="ru-RU" sz="1600" b="1" dirty="0">
                <a:solidFill>
                  <a:schemeClr val="bg2"/>
                </a:solidFill>
                <a:cs typeface="Arial" panose="020B0604020202020204" pitchFamily="34" charset="0"/>
              </a:rPr>
              <a:t>БЮДЖЕТА </a:t>
            </a:r>
            <a:endParaRPr lang="ru-RU" sz="1600" b="1" dirty="0" smtClean="0">
              <a:solidFill>
                <a:schemeClr val="bg2"/>
              </a:solidFill>
              <a:cs typeface="Arial" panose="020B0604020202020204" pitchFamily="34" charset="0"/>
            </a:endParaRP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200" b="1" dirty="0" smtClean="0">
                <a:solidFill>
                  <a:schemeClr val="bg2"/>
                </a:solidFill>
                <a:cs typeface="Arial" panose="020B0604020202020204" pitchFamily="34" charset="0"/>
              </a:rPr>
              <a:t>безвозмездные </a:t>
            </a:r>
            <a:r>
              <a:rPr lang="ru-RU" sz="1200" b="1" dirty="0">
                <a:solidFill>
                  <a:schemeClr val="bg2"/>
                </a:solidFill>
                <a:cs typeface="Arial" panose="020B0604020202020204" pitchFamily="34" charset="0"/>
              </a:rPr>
              <a:t>и безвозвратные поступления денежных средств в бюджет от других бюджетов бюджетной системы РФ, юридических и физических </a:t>
            </a:r>
            <a:r>
              <a:rPr lang="ru-RU" sz="1200" b="1" dirty="0" smtClean="0">
                <a:solidFill>
                  <a:schemeClr val="bg2"/>
                </a:solidFill>
                <a:cs typeface="Arial" panose="020B0604020202020204" pitchFamily="34" charset="0"/>
              </a:rPr>
              <a:t>лиц</a:t>
            </a:r>
            <a:endParaRPr lang="ru-RU" sz="1200" b="1" dirty="0">
              <a:solidFill>
                <a:schemeClr val="bg2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700"/>
              </a:spcBef>
              <a:buClr>
                <a:srgbClr val="FEB80A"/>
              </a:buClr>
              <a:buSzPct val="60000"/>
            </a:pPr>
            <a:endParaRPr lang="ru-RU" sz="2000" b="1" dirty="0">
              <a:solidFill>
                <a:schemeClr val="accent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3000364" y="4071942"/>
            <a:ext cx="4878304" cy="2220848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2000" b="1" dirty="0">
                <a:solidFill>
                  <a:schemeClr val="bg2"/>
                </a:solidFill>
                <a:cs typeface="Arial" panose="020B0604020202020204" pitchFamily="34" charset="0"/>
              </a:rPr>
              <a:t>РАСХОДЫ БЮДЖЕТА </a:t>
            </a:r>
          </a:p>
          <a:p>
            <a:pPr lvl="0"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200" b="1" dirty="0">
                <a:solidFill>
                  <a:prstClr val="black"/>
                </a:solidFill>
                <a:cs typeface="Arial" panose="020B0604020202020204" pitchFamily="34" charset="0"/>
              </a:rPr>
              <a:t>выплачиваемые из бюджета денежные </a:t>
            </a:r>
            <a:r>
              <a:rPr lang="ru-RU" sz="12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средства на исполнение полномочий публично-правового образования субъекта РФ, муниципального образования</a:t>
            </a:r>
            <a:endParaRPr lang="ru-RU" sz="12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8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9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35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746" y="151792"/>
            <a:ext cx="8458200" cy="74453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Глоссарий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501090" y="6286520"/>
            <a:ext cx="400024" cy="476250"/>
          </a:xfrm>
        </p:spPr>
        <p:txBody>
          <a:bodyPr/>
          <a:lstStyle/>
          <a:p>
            <a:pPr>
              <a:defRPr/>
            </a:pPr>
            <a:fld id="{A6A3F976-D785-4B4A-B14F-7768225F85D1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4" name="Выноска-облако 13"/>
          <p:cNvSpPr/>
          <p:nvPr/>
        </p:nvSpPr>
        <p:spPr>
          <a:xfrm>
            <a:off x="4500562" y="928670"/>
            <a:ext cx="4429156" cy="2306536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БЮДЖЕТНАЯ СИСТЕМА РОССИЙСКОЙ ФЕДЕРАЦИИ </a:t>
            </a:r>
          </a:p>
          <a:p>
            <a:pPr lvl="0"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совокупность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федерального бюджета, бюджетов субъектов Российской Федерации, местных бюджетов и бюджетов государственных внебюджетных фондов</a:t>
            </a:r>
          </a:p>
        </p:txBody>
      </p:sp>
      <p:sp>
        <p:nvSpPr>
          <p:cNvPr id="15" name="Выноска-облако 14"/>
          <p:cNvSpPr/>
          <p:nvPr/>
        </p:nvSpPr>
        <p:spPr>
          <a:xfrm>
            <a:off x="214282" y="1000108"/>
            <a:ext cx="4177066" cy="2286016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 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</a:p>
        </p:txBody>
      </p:sp>
      <p:sp>
        <p:nvSpPr>
          <p:cNvPr id="16" name="Выноска-облако 15"/>
          <p:cNvSpPr/>
          <p:nvPr/>
        </p:nvSpPr>
        <p:spPr>
          <a:xfrm>
            <a:off x="3357554" y="3786190"/>
            <a:ext cx="4857784" cy="2071702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КОНСОЛИДИРОВАННЫЙ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свод бюджетов бюджетной системы на соответствующей территории (без учета межбюджетных трансфертов между этими бюджетами)</a:t>
            </a:r>
            <a:endParaRPr lang="zh-CN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0" descr="K:\Управлен_бюдж_планир_и_межбюджет_отношений\Сводный отдел\Зам.бюджетный\БЮДЖЕТ\БЮДЖЕТ ДЛЯ ГРАЖДАН\ПОРТАЛ\2016\проект бюджета 2017-2019\картинки\проблем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4680508"/>
            <a:ext cx="1928826" cy="196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95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кеан">
  <a:themeElements>
    <a:clrScheme name="Другая 5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92D050"/>
      </a:accent1>
      <a:accent2>
        <a:srgbClr val="FFFF00"/>
      </a:accent2>
      <a:accent3>
        <a:srgbClr val="FF0000"/>
      </a:accent3>
      <a:accent4>
        <a:srgbClr val="0070C0"/>
      </a:accent4>
      <a:accent5>
        <a:srgbClr val="FFC000"/>
      </a:accent5>
      <a:accent6>
        <a:srgbClr val="C00000"/>
      </a:accent6>
      <a:hlink>
        <a:srgbClr val="FFFF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7830</TotalTime>
  <Words>1694</Words>
  <Application>Microsoft Office PowerPoint</Application>
  <PresentationFormat>Экран (4:3)</PresentationFormat>
  <Paragraphs>316</Paragraphs>
  <Slides>30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Океан</vt:lpstr>
      <vt:lpstr>Диаграмма</vt:lpstr>
      <vt:lpstr>БЮДЖЕТ ДЛЯ ГРАЖДАН</vt:lpstr>
      <vt:lpstr>Презентация PowerPoint</vt:lpstr>
      <vt:lpstr>В состав Новолитовского сельского поселения  входят 4 населенных пункта</vt:lpstr>
      <vt:lpstr>Основные параметры социально-экономического развития Новолитовского сельского поселения Партизанского муниципального района</vt:lpstr>
      <vt:lpstr>Основные задачи и направления бюджета Новолитовского сельского поселения Партизанского муниципального района на 2022 год и на плановый период 2023 и 2024 годов</vt:lpstr>
      <vt:lpstr>Что такое бюджет? Какие бывают бюджеты?</vt:lpstr>
      <vt:lpstr>Основные характеристики бюджетов</vt:lpstr>
      <vt:lpstr>Глоссарий</vt:lpstr>
      <vt:lpstr>Глоссарий</vt:lpstr>
      <vt:lpstr>Глоссарий</vt:lpstr>
      <vt:lpstr>Глоссарий</vt:lpstr>
      <vt:lpstr>Глоссарий</vt:lpstr>
      <vt:lpstr>Доходы формирующие бюджет поселения</vt:lpstr>
      <vt:lpstr>Этапы составления и утверждения бюджета Новолитовского сельского поселения Партизанского муниципального района</vt:lpstr>
      <vt:lpstr>Основные характеристики бюджета Новолитовского сельского поселения  на 2022 год и плановый период 2023 и 2024 годов                                                                          (руб.) </vt:lpstr>
      <vt:lpstr>Муниципальный долг</vt:lpstr>
      <vt:lpstr>Структура доходной части бюджета Новолитовского сельского поселения на 2022 год</vt:lpstr>
      <vt:lpstr>Динамика налоговых и неналоговых доходов  бюджета Новолитовского сельского поселения за 2020 – 2024  годы</vt:lpstr>
      <vt:lpstr>Структура налоговых и неналоговых доходов бюджета Новолитовского сельского поселения в 2022 году  (в тыс.рублей)</vt:lpstr>
      <vt:lpstr>Динамика поступлений налога  на доходы физических лиц в бюджет  Новолитовского сельского поселения (в тыс. рублей) НДФЛ</vt:lpstr>
      <vt:lpstr>Динамика поступлений  налога на имущество физических лиц  в бюджет Новолитовского сельского поселения  (в тыс. рублей) </vt:lpstr>
      <vt:lpstr>Динамика поступлений  земельного налога   в бюджет Новолитовского сельского поселения  (в тыс. рублей) </vt:lpstr>
      <vt:lpstr>Динамика поступлений неналоговых доходов бюджета Новолитовского сельского поселения  за 2020-2024 годы (в тыс. рублей)</vt:lpstr>
      <vt:lpstr>Динамика поступлений безвозмездных поступлений  в бюджет Новолитовского сельского поселения  в 2020 – 2024 годах (в тыс. рублей)</vt:lpstr>
      <vt:lpstr>РАСХОДЫ БЮДЖЕТА </vt:lpstr>
      <vt:lpstr>ДИНАМИКА РАСХОДОВ  БЮДЖЕТА НОВОЛИТОВСКОГО СЕЛЬСКОГО ПОСЕЛЕНИЯ ЗА 2020-2024 ГОДЫ                                                                                в тыс.рублей</vt:lpstr>
      <vt:lpstr>Структура расходов Новолитовского сельского поселения</vt:lpstr>
      <vt:lpstr>Муниципальные программы  Новолитовского сельского поселения  на 2022 год                                                                                             </vt:lpstr>
      <vt:lpstr>Презентация PowerPoint</vt:lpstr>
      <vt:lpstr>КОНТАКТНАЯ ИНФОРМАЦИЯ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ADMIN</cp:lastModifiedBy>
  <cp:revision>741</cp:revision>
  <dcterms:created xsi:type="dcterms:W3CDTF">2013-09-17T11:29:55Z</dcterms:created>
  <dcterms:modified xsi:type="dcterms:W3CDTF">2023-05-31T01:08:02Z</dcterms:modified>
</cp:coreProperties>
</file>